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2"/>
  </p:notesMasterIdLst>
  <p:handoutMasterIdLst>
    <p:handoutMasterId r:id="rId183"/>
  </p:handoutMasterIdLst>
  <p:sldIdLst>
    <p:sldId id="445" r:id="rId2"/>
    <p:sldId id="441" r:id="rId3"/>
    <p:sldId id="258" r:id="rId4"/>
    <p:sldId id="260" r:id="rId5"/>
    <p:sldId id="261" r:id="rId6"/>
    <p:sldId id="262" r:id="rId7"/>
    <p:sldId id="264" r:id="rId8"/>
    <p:sldId id="263"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442" r:id="rId65"/>
    <p:sldId id="322" r:id="rId66"/>
    <p:sldId id="325" r:id="rId67"/>
    <p:sldId id="326" r:id="rId68"/>
    <p:sldId id="327" r:id="rId69"/>
    <p:sldId id="328" r:id="rId70"/>
    <p:sldId id="329" r:id="rId71"/>
    <p:sldId id="330" r:id="rId72"/>
    <p:sldId id="331" r:id="rId73"/>
    <p:sldId id="333" r:id="rId74"/>
    <p:sldId id="334" r:id="rId75"/>
    <p:sldId id="336" r:id="rId76"/>
    <p:sldId id="337" r:id="rId77"/>
    <p:sldId id="324"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443" r:id="rId118"/>
    <p:sldId id="378" r:id="rId119"/>
    <p:sldId id="379" r:id="rId120"/>
    <p:sldId id="444" r:id="rId121"/>
    <p:sldId id="380" r:id="rId122"/>
    <p:sldId id="381" r:id="rId123"/>
    <p:sldId id="383" r:id="rId124"/>
    <p:sldId id="382"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 id="430" r:id="rId172"/>
    <p:sldId id="431" r:id="rId173"/>
    <p:sldId id="432" r:id="rId174"/>
    <p:sldId id="433" r:id="rId175"/>
    <p:sldId id="434" r:id="rId176"/>
    <p:sldId id="435" r:id="rId177"/>
    <p:sldId id="436" r:id="rId178"/>
    <p:sldId id="437" r:id="rId179"/>
    <p:sldId id="438" r:id="rId180"/>
    <p:sldId id="446" r:id="rId1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FCE3F1-2EC8-43E7-8FA0-156D6724615A}" type="datetimeFigureOut">
              <a:rPr lang="en-US" smtClean="0"/>
              <a:pPr/>
              <a:t>5/10/2021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Prof. Ganesh D R, Cambridge Institute of Technology</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F52B87-E059-4C6A-A5E1-611160A20571}" type="slidenum">
              <a:rPr lang="en-US" smtClean="0"/>
              <a:pPr/>
              <a:t>‹#›</a:t>
            </a:fld>
            <a:endParaRPr 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C97ABE-67EF-4C05-8C01-6FC8AD57EAC2}" type="datetimeFigureOut">
              <a:rPr lang="en-US" smtClean="0"/>
              <a:pPr/>
              <a:t>5/10/2021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Prof. Ganesh D R, Cambridge Institute of Technology</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B2A67E-FF94-47BB-BFE2-F54E414AC66A}" type="slidenum">
              <a:rPr lang="en-US" smtClean="0"/>
              <a:pPr/>
              <a:t>‹#›</a:t>
            </a:fld>
            <a:endParaRPr lang="en-US"/>
          </a:p>
        </p:txBody>
      </p:sp>
    </p:spTree>
    <p:extLst>
      <p:ext uri="{BB962C8B-B14F-4D97-AF65-F5344CB8AC3E}">
        <p14:creationId xmlns:p14="http://schemas.microsoft.com/office/powerpoint/2010/main" val="756051660"/>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r>
              <a:rPr lang="en-US"/>
              <a:t>Prof. Ganesh D R, Cambridge Institute of Technology</a:t>
            </a:r>
          </a:p>
        </p:txBody>
      </p:sp>
      <p:sp>
        <p:nvSpPr>
          <p:cNvPr id="5" name="Slide Number Placeholder 4"/>
          <p:cNvSpPr>
            <a:spLocks noGrp="1"/>
          </p:cNvSpPr>
          <p:nvPr>
            <p:ph type="sldNum" sz="quarter" idx="11"/>
          </p:nvPr>
        </p:nvSpPr>
        <p:spPr/>
        <p:txBody>
          <a:bodyPr/>
          <a:lstStyle/>
          <a:p>
            <a:fld id="{91B2A67E-FF94-47BB-BFE2-F54E414AC66A}" type="slidenum">
              <a:rPr lang="en-US" smtClean="0"/>
              <a:pPr/>
              <a:t>3</a:t>
            </a:fld>
            <a:endParaRPr lang="en-US"/>
          </a:p>
        </p:txBody>
      </p:sp>
      <p:sp>
        <p:nvSpPr>
          <p:cNvPr id="6" name="Header Placeholder 5"/>
          <p:cNvSpPr>
            <a:spLocks noGrp="1"/>
          </p:cNvSpPr>
          <p:nvPr>
            <p:ph type="hdr" sz="quarter" idx="12"/>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1B2A67E-FF94-47BB-BFE2-F54E414AC66A}" type="slidenum">
              <a:rPr lang="en-US" smtClean="0"/>
              <a:pPr/>
              <a:t>4</a:t>
            </a:fld>
            <a:endParaRPr lang="en-US"/>
          </a:p>
        </p:txBody>
      </p:sp>
      <p:sp>
        <p:nvSpPr>
          <p:cNvPr id="6" name="Footer Placeholder 5"/>
          <p:cNvSpPr>
            <a:spLocks noGrp="1"/>
          </p:cNvSpPr>
          <p:nvPr>
            <p:ph type="ftr" sz="quarter" idx="11"/>
          </p:nvPr>
        </p:nvSpPr>
        <p:spPr/>
        <p:txBody>
          <a:bodyPr/>
          <a:lstStyle/>
          <a:p>
            <a:r>
              <a:rPr lang="en-US"/>
              <a:t>Prof. Ganesh D R, Cambridge Institute of Technology</a:t>
            </a:r>
          </a:p>
        </p:txBody>
      </p:sp>
      <p:sp>
        <p:nvSpPr>
          <p:cNvPr id="7" name="Header Placeholder 6"/>
          <p:cNvSpPr>
            <a:spLocks noGrp="1"/>
          </p:cNvSpPr>
          <p:nvPr>
            <p:ph type="hdr" sz="quarter" idx="12"/>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91B2A67E-FF94-47BB-BFE2-F54E414AC66A}" type="slidenum">
              <a:rPr lang="en-US" smtClean="0"/>
              <a:pPr/>
              <a:t>10</a:t>
            </a:fld>
            <a:endParaRPr lang="en-US"/>
          </a:p>
        </p:txBody>
      </p:sp>
      <p:sp>
        <p:nvSpPr>
          <p:cNvPr id="6" name="Footer Placeholder 5"/>
          <p:cNvSpPr>
            <a:spLocks noGrp="1"/>
          </p:cNvSpPr>
          <p:nvPr>
            <p:ph type="ftr" sz="quarter" idx="12"/>
          </p:nvPr>
        </p:nvSpPr>
        <p:spPr/>
        <p:txBody>
          <a:bodyPr/>
          <a:lstStyle/>
          <a:p>
            <a:r>
              <a:rPr lang="en-US"/>
              <a:t>Prof. Ganesh D R, Cambridge Institute of Technology</a:t>
            </a:r>
          </a:p>
        </p:txBody>
      </p:sp>
      <p:sp>
        <p:nvSpPr>
          <p:cNvPr id="7" name="Header Placeholder 6"/>
          <p:cNvSpPr>
            <a:spLocks noGrp="1"/>
          </p:cNvSpPr>
          <p:nvPr>
            <p:ph type="hdr" sz="quarter" idx="1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91B2A67E-FF94-47BB-BFE2-F54E414AC66A}" type="slidenum">
              <a:rPr lang="en-US" smtClean="0"/>
              <a:pPr/>
              <a:t>25</a:t>
            </a:fld>
            <a:endParaRPr lang="en-US"/>
          </a:p>
        </p:txBody>
      </p:sp>
      <p:sp>
        <p:nvSpPr>
          <p:cNvPr id="6" name="Footer Placeholder 5"/>
          <p:cNvSpPr>
            <a:spLocks noGrp="1"/>
          </p:cNvSpPr>
          <p:nvPr>
            <p:ph type="ftr" sz="quarter" idx="12"/>
          </p:nvPr>
        </p:nvSpPr>
        <p:spPr/>
        <p:txBody>
          <a:bodyPr/>
          <a:lstStyle/>
          <a:p>
            <a:r>
              <a:rPr lang="en-US"/>
              <a:t>Prof. Ganesh D R, Cambridge Institute of Technology</a:t>
            </a:r>
          </a:p>
        </p:txBody>
      </p:sp>
      <p:sp>
        <p:nvSpPr>
          <p:cNvPr id="7" name="Header Placeholder 6"/>
          <p:cNvSpPr>
            <a:spLocks noGrp="1"/>
          </p:cNvSpPr>
          <p:nvPr>
            <p:ph type="hdr" sz="quarter" idx="1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41C94-CB44-44B9-A7C0-5DBAACB06683}" type="slidenum">
              <a:rPr lang="en-US" smtClean="0"/>
              <a:pPr/>
              <a:t>36</a:t>
            </a:fld>
            <a:endParaRPr lang="en-US"/>
          </a:p>
        </p:txBody>
      </p:sp>
      <p:sp>
        <p:nvSpPr>
          <p:cNvPr id="6" name="Footer Placeholder 5"/>
          <p:cNvSpPr>
            <a:spLocks noGrp="1"/>
          </p:cNvSpPr>
          <p:nvPr>
            <p:ph type="ftr" sz="quarter" idx="11"/>
          </p:nvPr>
        </p:nvSpPr>
        <p:spPr/>
        <p:txBody>
          <a:bodyPr/>
          <a:lstStyle/>
          <a:p>
            <a:r>
              <a:rPr lang="en-US"/>
              <a:t>Prof. Ganesh D R, Cambridge Institute of Technology</a:t>
            </a:r>
          </a:p>
        </p:txBody>
      </p:sp>
      <p:sp>
        <p:nvSpPr>
          <p:cNvPr id="7" name="Header Placeholder 6"/>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419401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41C94-CB44-44B9-A7C0-5DBAACB06683}" type="slidenum">
              <a:rPr lang="en-US" smtClean="0"/>
              <a:pPr/>
              <a:t>77</a:t>
            </a:fld>
            <a:endParaRPr lang="en-US"/>
          </a:p>
        </p:txBody>
      </p:sp>
      <p:sp>
        <p:nvSpPr>
          <p:cNvPr id="6" name="Footer Placeholder 5"/>
          <p:cNvSpPr>
            <a:spLocks noGrp="1"/>
          </p:cNvSpPr>
          <p:nvPr>
            <p:ph type="ftr" sz="quarter" idx="11"/>
          </p:nvPr>
        </p:nvSpPr>
        <p:spPr/>
        <p:txBody>
          <a:bodyPr/>
          <a:lstStyle/>
          <a:p>
            <a:r>
              <a:rPr lang="en-US"/>
              <a:t>Prof. Ganesh D R, Cambridge Institute of Technology</a:t>
            </a:r>
          </a:p>
        </p:txBody>
      </p:sp>
      <p:sp>
        <p:nvSpPr>
          <p:cNvPr id="7" name="Header Placeholder 6"/>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184675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A798CC6-17CA-43C9-828B-0D60687CE4FC}" type="datetime1">
              <a:rPr lang="en-US" smtClean="0"/>
              <a:pPr/>
              <a:t>5/10/2021</a:t>
            </a:fld>
            <a:endParaRPr lang="en-US"/>
          </a:p>
        </p:txBody>
      </p:sp>
      <p:sp>
        <p:nvSpPr>
          <p:cNvPr id="5" name="Footer Placeholder 4"/>
          <p:cNvSpPr>
            <a:spLocks noGrp="1"/>
          </p:cNvSpPr>
          <p:nvPr>
            <p:ph type="ftr" sz="quarter" idx="11"/>
          </p:nvPr>
        </p:nvSpPr>
        <p:spPr/>
        <p:txBody>
          <a:bodyPr/>
          <a:lstStyle/>
          <a:p>
            <a:r>
              <a:rPr lang="en-US"/>
              <a:t>Prof. Ganesh D R, Cambridge Institute of Technology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6AF5C0-5EB6-4863-9BE0-1A642E302987}" type="datetime1">
              <a:rPr lang="en-US" smtClean="0"/>
              <a:pPr/>
              <a:t>5/10/2021</a:t>
            </a:fld>
            <a:endParaRPr lang="en-US"/>
          </a:p>
        </p:txBody>
      </p:sp>
      <p:sp>
        <p:nvSpPr>
          <p:cNvPr id="5" name="Footer Placeholder 4"/>
          <p:cNvSpPr>
            <a:spLocks noGrp="1"/>
          </p:cNvSpPr>
          <p:nvPr>
            <p:ph type="ftr" sz="quarter" idx="11"/>
          </p:nvPr>
        </p:nvSpPr>
        <p:spPr/>
        <p:txBody>
          <a:bodyPr/>
          <a:lstStyle/>
          <a:p>
            <a:r>
              <a:rPr lang="en-US"/>
              <a:t>Prof. Ganesh D R, Cambridge Institute of Technology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5D2C43-32C0-4365-88EA-3E8ABE208D24}" type="datetime1">
              <a:rPr lang="en-US" smtClean="0"/>
              <a:pPr/>
              <a:t>5/10/2021</a:t>
            </a:fld>
            <a:endParaRPr lang="en-US"/>
          </a:p>
        </p:txBody>
      </p:sp>
      <p:sp>
        <p:nvSpPr>
          <p:cNvPr id="5" name="Footer Placeholder 4"/>
          <p:cNvSpPr>
            <a:spLocks noGrp="1"/>
          </p:cNvSpPr>
          <p:nvPr>
            <p:ph type="ftr" sz="quarter" idx="11"/>
          </p:nvPr>
        </p:nvSpPr>
        <p:spPr/>
        <p:txBody>
          <a:bodyPr/>
          <a:lstStyle/>
          <a:p>
            <a:r>
              <a:rPr lang="en-US"/>
              <a:t>Prof. Ganesh D R, Cambridge Institute of Technology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extLst>
      <p:ext uri="{BB962C8B-B14F-4D97-AF65-F5344CB8AC3E}">
        <p14:creationId xmlns:p14="http://schemas.microsoft.com/office/powerpoint/2010/main" val="2584217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2DE1B7-C283-4D1B-B7C5-D8F5681DF219}" type="datetime1">
              <a:rPr lang="en-US" smtClean="0"/>
              <a:pPr/>
              <a:t>5/10/2021</a:t>
            </a:fld>
            <a:endParaRPr lang="en-US"/>
          </a:p>
        </p:txBody>
      </p:sp>
      <p:sp>
        <p:nvSpPr>
          <p:cNvPr id="5" name="Footer Placeholder 4"/>
          <p:cNvSpPr>
            <a:spLocks noGrp="1"/>
          </p:cNvSpPr>
          <p:nvPr>
            <p:ph type="ftr" sz="quarter" idx="11"/>
          </p:nvPr>
        </p:nvSpPr>
        <p:spPr/>
        <p:txBody>
          <a:bodyPr/>
          <a:lstStyle/>
          <a:p>
            <a:r>
              <a:rPr lang="en-US"/>
              <a:t>Prof. Ganesh D R, Cambridge Institute of Technology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841765-E7B1-4373-B5B5-21D22241306B}" type="datetime1">
              <a:rPr lang="en-US" smtClean="0"/>
              <a:pPr/>
              <a:t>5/10/2021</a:t>
            </a:fld>
            <a:endParaRPr lang="en-US"/>
          </a:p>
        </p:txBody>
      </p:sp>
      <p:sp>
        <p:nvSpPr>
          <p:cNvPr id="5" name="Footer Placeholder 4"/>
          <p:cNvSpPr>
            <a:spLocks noGrp="1"/>
          </p:cNvSpPr>
          <p:nvPr>
            <p:ph type="ftr" sz="quarter" idx="11"/>
          </p:nvPr>
        </p:nvSpPr>
        <p:spPr/>
        <p:txBody>
          <a:bodyPr/>
          <a:lstStyle/>
          <a:p>
            <a:r>
              <a:rPr lang="en-US"/>
              <a:t>Prof. Ganesh D R, Cambridge Institute of Technology</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7AB616-D87B-4430-AD17-EAD261819649}" type="datetime1">
              <a:rPr lang="en-US" smtClean="0"/>
              <a:pPr/>
              <a:t>5/10/2021</a:t>
            </a:fld>
            <a:endParaRPr lang="en-US"/>
          </a:p>
        </p:txBody>
      </p:sp>
      <p:sp>
        <p:nvSpPr>
          <p:cNvPr id="6" name="Footer Placeholder 5"/>
          <p:cNvSpPr>
            <a:spLocks noGrp="1"/>
          </p:cNvSpPr>
          <p:nvPr>
            <p:ph type="ftr" sz="quarter" idx="11"/>
          </p:nvPr>
        </p:nvSpPr>
        <p:spPr/>
        <p:txBody>
          <a:bodyPr/>
          <a:lstStyle/>
          <a:p>
            <a:r>
              <a:rPr lang="en-US"/>
              <a:t>Prof. Ganesh D R, Cambridge Institute of Technology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A6390C-2876-497C-81C3-CE1C51DCAB30}" type="datetime1">
              <a:rPr lang="en-US" smtClean="0"/>
              <a:pPr/>
              <a:t>5/10/2021</a:t>
            </a:fld>
            <a:endParaRPr lang="en-US"/>
          </a:p>
        </p:txBody>
      </p:sp>
      <p:sp>
        <p:nvSpPr>
          <p:cNvPr id="8" name="Footer Placeholder 7"/>
          <p:cNvSpPr>
            <a:spLocks noGrp="1"/>
          </p:cNvSpPr>
          <p:nvPr>
            <p:ph type="ftr" sz="quarter" idx="11"/>
          </p:nvPr>
        </p:nvSpPr>
        <p:spPr/>
        <p:txBody>
          <a:bodyPr/>
          <a:lstStyle/>
          <a:p>
            <a:r>
              <a:rPr lang="en-US"/>
              <a:t>Prof. Ganesh D R, Cambridge Institute of Technology</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40327-4856-44A5-B38A-6EC9D9F1B6C5}" type="datetime1">
              <a:rPr lang="en-US" smtClean="0"/>
              <a:pPr/>
              <a:t>5/10/2021</a:t>
            </a:fld>
            <a:endParaRPr lang="en-US"/>
          </a:p>
        </p:txBody>
      </p:sp>
      <p:sp>
        <p:nvSpPr>
          <p:cNvPr id="4" name="Footer Placeholder 3"/>
          <p:cNvSpPr>
            <a:spLocks noGrp="1"/>
          </p:cNvSpPr>
          <p:nvPr>
            <p:ph type="ftr" sz="quarter" idx="11"/>
          </p:nvPr>
        </p:nvSpPr>
        <p:spPr/>
        <p:txBody>
          <a:bodyPr/>
          <a:lstStyle/>
          <a:p>
            <a:r>
              <a:rPr lang="en-US"/>
              <a:t>Prof. Ganesh D R, Cambridge Institute of Technology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15B794-70C8-4460-A1CA-F7605E6825B2}" type="datetime1">
              <a:rPr lang="en-US" smtClean="0"/>
              <a:pPr/>
              <a:t>5/10/2021</a:t>
            </a:fld>
            <a:endParaRPr lang="en-US"/>
          </a:p>
        </p:txBody>
      </p:sp>
      <p:sp>
        <p:nvSpPr>
          <p:cNvPr id="3" name="Footer Placeholder 2"/>
          <p:cNvSpPr>
            <a:spLocks noGrp="1"/>
          </p:cNvSpPr>
          <p:nvPr>
            <p:ph type="ftr" sz="quarter" idx="11"/>
          </p:nvPr>
        </p:nvSpPr>
        <p:spPr/>
        <p:txBody>
          <a:bodyPr/>
          <a:lstStyle/>
          <a:p>
            <a:r>
              <a:rPr lang="en-US"/>
              <a:t>Prof. Ganesh D R, Cambridge Institute of Technology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666E35-3812-432D-BED6-6F073E6C9901}" type="datetime1">
              <a:rPr lang="en-US" smtClean="0"/>
              <a:pPr/>
              <a:t>5/10/2021</a:t>
            </a:fld>
            <a:endParaRPr lang="en-US"/>
          </a:p>
        </p:txBody>
      </p:sp>
      <p:sp>
        <p:nvSpPr>
          <p:cNvPr id="6" name="Footer Placeholder 5"/>
          <p:cNvSpPr>
            <a:spLocks noGrp="1"/>
          </p:cNvSpPr>
          <p:nvPr>
            <p:ph type="ftr" sz="quarter" idx="11"/>
          </p:nvPr>
        </p:nvSpPr>
        <p:spPr/>
        <p:txBody>
          <a:bodyPr/>
          <a:lstStyle/>
          <a:p>
            <a:r>
              <a:rPr lang="en-US"/>
              <a:t>Prof. Ganesh D R, Cambridge Institute of Technology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971D71-8F80-4EF7-9B87-91E343B75223}" type="datetime1">
              <a:rPr lang="en-US" smtClean="0"/>
              <a:pPr/>
              <a:t>5/10/2021</a:t>
            </a:fld>
            <a:endParaRPr lang="en-US"/>
          </a:p>
        </p:txBody>
      </p:sp>
      <p:sp>
        <p:nvSpPr>
          <p:cNvPr id="6" name="Footer Placeholder 5"/>
          <p:cNvSpPr>
            <a:spLocks noGrp="1"/>
          </p:cNvSpPr>
          <p:nvPr>
            <p:ph type="ftr" sz="quarter" idx="11"/>
          </p:nvPr>
        </p:nvSpPr>
        <p:spPr/>
        <p:txBody>
          <a:bodyPr/>
          <a:lstStyle/>
          <a:p>
            <a:r>
              <a:rPr lang="en-US"/>
              <a:t>Prof. Ganesh D R, Cambridge Institute of Technology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DCB95-212E-4658-8DAF-361859AECABA}" type="datetime1">
              <a:rPr lang="en-US" smtClean="0"/>
              <a:pPr/>
              <a:t>5/10/2021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Prof. Ganesh D R, Cambridge Institute of Technology</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oleObject" Target="../embeddings/oleObject24.bin"/><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oleObject" Target="../embeddings/oleObject25.bin"/><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oleObject" Target="../embeddings/oleObject26.bin"/><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oleObject" Target="../embeddings/oleObject27.bin"/><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oleObject" Target="../embeddings/oleObject28.bin"/><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oleObject" Target="../embeddings/oleObject29.bin"/><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oleObject" Target="../embeddings/oleObject30.bin"/><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oleObject" Target="../embeddings/oleObject31.bin"/><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oleObject" Target="../embeddings/oleObject32.bin"/><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oleObject" Target="../embeddings/oleObject33.bin"/><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oleObject" Target="../embeddings/oleObject34.bin"/><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oleObject" Target="../embeddings/oleObject35.bin"/><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oleObject" Target="../embeddings/oleObject36.bin"/><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oleObject" Target="../embeddings/oleObject37.bin"/><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oleObject" Target="../embeddings/oleObject38.bin"/><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oleObject" Target="../embeddings/oleObject39.bin"/><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oleObject" Target="../embeddings/oleObject40.bin"/><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oleObject" Target="../embeddings/oleObject41.bin"/><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oleObject" Target="../embeddings/oleObject42.bin"/><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oleObject" Target="../embeddings/oleObject43.bin"/><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oleObject" Target="../embeddings/oleObject44.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oleObject" Target="../embeddings/oleObject45.bin"/><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oleObject" Target="../embeddings/oleObject46.bin"/><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oleObject" Target="../embeddings/oleObject47.bin"/><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oleObject" Target="../embeddings/oleObject48.bin"/><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oleObject" Target="../embeddings/oleObject49.bin"/><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oleObject" Target="../embeddings/oleObject50.bin"/><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oleObject" Target="../embeddings/oleObject51.bin"/><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oleObject" Target="../embeddings/oleObject52.bin"/><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oleObject" Target="../embeddings/oleObject53.bin"/><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4.bin"/><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5.bin"/><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6.bin"/><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1.emf"/><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12.emf"/><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emf"/><Relationship Id="rId5" Type="http://schemas.openxmlformats.org/officeDocument/2006/relationships/oleObject" Target="../embeddings/oleObject9.bin"/><Relationship Id="rId4" Type="http://schemas.openxmlformats.org/officeDocument/2006/relationships/image" Target="../media/image14.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15.emf"/><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2.xml"/><Relationship Id="rId5" Type="http://schemas.openxmlformats.org/officeDocument/2006/relationships/image" Target="../media/image10.emf"/><Relationship Id="rId4"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12.bin"/><Relationship Id="rId1" Type="http://schemas.openxmlformats.org/officeDocument/2006/relationships/slideLayout" Target="../slideLayouts/slideLayout6.xml"/><Relationship Id="rId4" Type="http://schemas.openxmlformats.org/officeDocument/2006/relationships/image" Target="../media/image19.tiff"/></Relationships>
</file>

<file path=ppt/slides/_rels/slide4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26.emf"/><Relationship Id="rId1" Type="http://schemas.openxmlformats.org/officeDocument/2006/relationships/slideLayout" Target="../slideLayouts/slideLayout12.xml"/><Relationship Id="rId4" Type="http://schemas.openxmlformats.org/officeDocument/2006/relationships/image" Target="../media/image2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4.bin"/><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oleObject" Target="../embeddings/oleObject15.bin"/><Relationship Id="rId1" Type="http://schemas.openxmlformats.org/officeDocument/2006/relationships/slideLayout" Target="../slideLayouts/slideLayout6.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5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6.bin"/><Relationship Id="rId1" Type="http://schemas.openxmlformats.org/officeDocument/2006/relationships/slideLayout" Target="../slideLayouts/slideLayout6.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17.bin"/><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18.bin"/><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oleObject" Target="../embeddings/oleObject19.bin"/><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2.emf"/><Relationship Id="rId5" Type="http://schemas.openxmlformats.org/officeDocument/2006/relationships/oleObject" Target="../embeddings/oleObject21.bin"/><Relationship Id="rId4" Type="http://schemas.openxmlformats.org/officeDocument/2006/relationships/image" Target="../media/image5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22.bin"/><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23.bin"/><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4" y="609601"/>
            <a:ext cx="8062912" cy="2514600"/>
          </a:xfrm>
        </p:spPr>
        <p:txBody>
          <a:bodyPr>
            <a:noAutofit/>
          </a:bodyPr>
          <a:lstStyle/>
          <a:p>
            <a:r>
              <a:rPr lang="en-US" sz="5400" b="1" dirty="0"/>
              <a:t>WEB TECHNOLOGY AND ITS APPLICATIONS</a:t>
            </a:r>
            <a:endParaRPr lang="en-GB" sz="5400" b="1" dirty="0">
              <a:solidFill>
                <a:srgbClr val="FFFF00"/>
              </a:solidFill>
            </a:endParaRPr>
          </a:p>
        </p:txBody>
      </p:sp>
      <p:sp>
        <p:nvSpPr>
          <p:cNvPr id="3" name="Subtitle 2"/>
          <p:cNvSpPr>
            <a:spLocks noGrp="1"/>
          </p:cNvSpPr>
          <p:nvPr>
            <p:ph type="subTitle" idx="1"/>
          </p:nvPr>
        </p:nvSpPr>
        <p:spPr>
          <a:xfrm>
            <a:off x="5181600" y="3124200"/>
            <a:ext cx="4419600" cy="762000"/>
          </a:xfrm>
        </p:spPr>
        <p:txBody>
          <a:bodyPr>
            <a:normAutofit/>
          </a:bodyPr>
          <a:lstStyle/>
          <a:p>
            <a:pPr algn="ctr"/>
            <a:r>
              <a:rPr lang="en-GB" sz="3200" b="1" spc="130" dirty="0">
                <a:solidFill>
                  <a:schemeClr val="tx2">
                    <a:lumMod val="50000"/>
                  </a:schemeClr>
                </a:solidFill>
                <a:latin typeface="Arial"/>
                <a:cs typeface="Arial"/>
              </a:rPr>
              <a:t>18CS63</a:t>
            </a:r>
            <a:endParaRPr lang="en-GB" sz="3200" b="1" dirty="0">
              <a:solidFill>
                <a:schemeClr val="tx2">
                  <a:lumMod val="50000"/>
                </a:schemeClr>
              </a:solidFill>
              <a:latin typeface="Arial"/>
              <a:cs typeface="Arial"/>
            </a:endParaRPr>
          </a:p>
          <a:p>
            <a:endParaRPr lang="en-GB" b="1" dirty="0">
              <a:solidFill>
                <a:schemeClr val="tx2">
                  <a:lumMod val="50000"/>
                </a:schemeClr>
              </a:solidFill>
            </a:endParaRPr>
          </a:p>
        </p:txBody>
      </p:sp>
      <p:sp>
        <p:nvSpPr>
          <p:cNvPr id="6" name="TextBox 5"/>
          <p:cNvSpPr txBox="1"/>
          <p:nvPr/>
        </p:nvSpPr>
        <p:spPr>
          <a:xfrm>
            <a:off x="457200" y="3866107"/>
            <a:ext cx="4876800" cy="1446550"/>
          </a:xfrm>
          <a:prstGeom prst="rect">
            <a:avLst/>
          </a:prstGeom>
          <a:noFill/>
        </p:spPr>
        <p:txBody>
          <a:bodyPr wrap="square" rtlCol="0">
            <a:spAutoFit/>
          </a:bodyPr>
          <a:lstStyle/>
          <a:p>
            <a:r>
              <a:rPr lang="en-GB" sz="2800" b="1" dirty="0">
                <a:solidFill>
                  <a:srgbClr val="7030A0"/>
                </a:solidFill>
                <a:latin typeface="Times New Roman" pitchFamily="18" charset="0"/>
                <a:cs typeface="Times New Roman" pitchFamily="18" charset="0"/>
              </a:rPr>
              <a:t>Dr. GANESH D R </a:t>
            </a:r>
          </a:p>
          <a:p>
            <a:r>
              <a:rPr lang="en-GB" sz="2000" b="1" dirty="0">
                <a:solidFill>
                  <a:srgbClr val="7030A0"/>
                </a:solidFill>
                <a:latin typeface="Times New Roman" pitchFamily="18" charset="0"/>
                <a:cs typeface="Times New Roman" pitchFamily="18" charset="0"/>
              </a:rPr>
              <a:t>ASSISTANT PROFESSOR,</a:t>
            </a:r>
          </a:p>
          <a:p>
            <a:r>
              <a:rPr lang="en-GB" sz="2000" b="1" dirty="0">
                <a:solidFill>
                  <a:srgbClr val="7030A0"/>
                </a:solidFill>
                <a:latin typeface="Times New Roman" pitchFamily="18" charset="0"/>
                <a:cs typeface="Times New Roman" pitchFamily="18" charset="0"/>
              </a:rPr>
              <a:t>DEPT OF ISE, </a:t>
            </a:r>
          </a:p>
          <a:p>
            <a:r>
              <a:rPr lang="en-GB" sz="2000" b="1" dirty="0">
                <a:solidFill>
                  <a:srgbClr val="7030A0"/>
                </a:solidFill>
                <a:latin typeface="Times New Roman" pitchFamily="18" charset="0"/>
                <a:cs typeface="Times New Roman" pitchFamily="18" charset="0"/>
              </a:rPr>
              <a:t>CMRIT</a:t>
            </a:r>
          </a:p>
        </p:txBody>
      </p:sp>
    </p:spTree>
    <p:extLst>
      <p:ext uri="{BB962C8B-B14F-4D97-AF65-F5344CB8AC3E}">
        <p14:creationId xmlns:p14="http://schemas.microsoft.com/office/powerpoint/2010/main" val="189485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wipe(down)">
                                      <p:cBhvr>
                                        <p:cTn id="3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XHTML</a:t>
            </a:r>
          </a:p>
        </p:txBody>
      </p:sp>
      <p:sp>
        <p:nvSpPr>
          <p:cNvPr id="3" name="Content Placeholder 2"/>
          <p:cNvSpPr>
            <a:spLocks noGrp="1"/>
          </p:cNvSpPr>
          <p:nvPr>
            <p:ph idx="1"/>
          </p:nvPr>
        </p:nvSpPr>
        <p:spPr>
          <a:xfrm>
            <a:off x="914400" y="1646237"/>
            <a:ext cx="7239000" cy="1935163"/>
          </a:xfrm>
        </p:spPr>
        <p:txBody>
          <a:bodyPr/>
          <a:lstStyle/>
          <a:p>
            <a:pPr algn="just">
              <a:buFont typeface="Courier New" pitchFamily="49" charset="0"/>
              <a:buChar char="o"/>
            </a:pPr>
            <a:r>
              <a:rPr lang="en-US" dirty="0"/>
              <a:t>The goal of XHTML with its strict rules was to make page rendering more predictable by forcing web authors to create web pages without syntax errors.</a:t>
            </a:r>
          </a:p>
        </p:txBody>
      </p:sp>
      <p:sp>
        <p:nvSpPr>
          <p:cNvPr id="4" name="Content Placeholder 3"/>
          <p:cNvSpPr>
            <a:spLocks noGrp="1"/>
          </p:cNvSpPr>
          <p:nvPr>
            <p:ph sz="quarter" idx="13"/>
          </p:nvPr>
        </p:nvSpPr>
        <p:spPr/>
        <p:txBody>
          <a:bodyPr>
            <a:normAutofit lnSpcReduction="10000"/>
          </a:bodyPr>
          <a:lstStyle/>
          <a:p>
            <a:r>
              <a:rPr lang="en-US" dirty="0"/>
              <a:t>Partying like it’s 1999</a:t>
            </a:r>
          </a:p>
        </p:txBody>
      </p:sp>
    </p:spTree>
    <p:extLst>
      <p:ext uri="{BB962C8B-B14F-4D97-AF65-F5344CB8AC3E}">
        <p14:creationId xmlns:p14="http://schemas.microsoft.com/office/powerpoint/2010/main" val="15130040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Actually there are three …</a:t>
            </a:r>
          </a:p>
        </p:txBody>
      </p:sp>
      <p:sp>
        <p:nvSpPr>
          <p:cNvPr id="3" name="Content Placeholder 2"/>
          <p:cNvSpPr>
            <a:spLocks noGrp="1"/>
          </p:cNvSpPr>
          <p:nvPr>
            <p:ph idx="1"/>
          </p:nvPr>
        </p:nvSpPr>
        <p:spPr>
          <a:xfrm>
            <a:off x="914400" y="1646237"/>
            <a:ext cx="7086600" cy="4525963"/>
          </a:xfrm>
        </p:spPr>
        <p:txBody>
          <a:bodyPr/>
          <a:lstStyle/>
          <a:p>
            <a:pPr algn="just">
              <a:buFont typeface="Wingdings" pitchFamily="2" charset="2"/>
              <a:buChar char="v"/>
            </a:pPr>
            <a:r>
              <a:rPr lang="en-US" b="1" dirty="0">
                <a:solidFill>
                  <a:schemeClr val="accent1"/>
                </a:solidFill>
              </a:rPr>
              <a:t>Author-created style sheets </a:t>
            </a:r>
            <a:r>
              <a:rPr lang="en-US" dirty="0"/>
              <a:t>(what we are learning in this presentation).</a:t>
            </a:r>
          </a:p>
          <a:p>
            <a:pPr algn="just">
              <a:buFont typeface="Wingdings" pitchFamily="2" charset="2"/>
              <a:buChar char="v"/>
            </a:pPr>
            <a:r>
              <a:rPr lang="en-US" b="1" dirty="0">
                <a:solidFill>
                  <a:schemeClr val="accent1"/>
                </a:solidFill>
              </a:rPr>
              <a:t>User style sheets </a:t>
            </a:r>
            <a:r>
              <a:rPr lang="en-US" dirty="0"/>
              <a:t>allow the individual user to tell the browser to display pages using that individual’s own custom style sheet. This option is available in a browser usually in its accessibility options area.</a:t>
            </a:r>
          </a:p>
          <a:p>
            <a:pPr algn="just">
              <a:buFont typeface="Wingdings" pitchFamily="2" charset="2"/>
              <a:buChar char="v"/>
            </a:pPr>
            <a:r>
              <a:rPr lang="en-US" dirty="0"/>
              <a:t>The </a:t>
            </a:r>
            <a:r>
              <a:rPr lang="en-US" b="1" dirty="0">
                <a:solidFill>
                  <a:schemeClr val="accent1"/>
                </a:solidFill>
              </a:rPr>
              <a:t>browser style sheet </a:t>
            </a:r>
            <a:r>
              <a:rPr lang="en-US" dirty="0"/>
              <a:t>defines the default styles the browser uses for each HTML element.</a:t>
            </a:r>
          </a:p>
        </p:txBody>
      </p:sp>
      <p:sp>
        <p:nvSpPr>
          <p:cNvPr id="4" name="Content Placeholder 3"/>
          <p:cNvSpPr>
            <a:spLocks noGrp="1"/>
          </p:cNvSpPr>
          <p:nvPr>
            <p:ph sz="quarter" idx="13"/>
          </p:nvPr>
        </p:nvSpPr>
        <p:spPr/>
        <p:txBody>
          <a:bodyPr>
            <a:normAutofit lnSpcReduction="10000"/>
          </a:bodyPr>
          <a:lstStyle/>
          <a:p>
            <a:r>
              <a:rPr lang="en-US" dirty="0"/>
              <a:t>Different types of style sheet</a:t>
            </a:r>
          </a:p>
        </p:txBody>
      </p:sp>
    </p:spTree>
    <p:extLst>
      <p:ext uri="{BB962C8B-B14F-4D97-AF65-F5344CB8AC3E}">
        <p14:creationId xmlns:p14="http://schemas.microsoft.com/office/powerpoint/2010/main" val="33728040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Locations</a:t>
            </a:r>
          </a:p>
        </p:txBody>
      </p:sp>
      <p:sp>
        <p:nvSpPr>
          <p:cNvPr id="3" name="Content Placeholder 2"/>
          <p:cNvSpPr>
            <a:spLocks noGrp="1"/>
          </p:cNvSpPr>
          <p:nvPr>
            <p:ph idx="1"/>
          </p:nvPr>
        </p:nvSpPr>
        <p:spPr>
          <a:xfrm>
            <a:off x="914400" y="1646237"/>
            <a:ext cx="7467600" cy="4525963"/>
          </a:xfrm>
        </p:spPr>
        <p:txBody>
          <a:bodyPr/>
          <a:lstStyle/>
          <a:p>
            <a:pPr algn="just"/>
            <a:r>
              <a:rPr lang="en-US" dirty="0"/>
              <a:t>CSS style rules can be located in three different locations.</a:t>
            </a:r>
          </a:p>
          <a:p>
            <a:pPr indent="457200" algn="just">
              <a:buFont typeface="Arial" pitchFamily="34" charset="0"/>
              <a:buChar char="•"/>
            </a:pPr>
            <a:r>
              <a:rPr lang="en-US" dirty="0"/>
              <a:t>Inline</a:t>
            </a:r>
          </a:p>
          <a:p>
            <a:pPr indent="457200" algn="just">
              <a:buFont typeface="Arial" pitchFamily="34" charset="0"/>
              <a:buChar char="•"/>
            </a:pPr>
            <a:r>
              <a:rPr lang="en-US" dirty="0"/>
              <a:t>Embedded</a:t>
            </a:r>
          </a:p>
          <a:p>
            <a:pPr indent="457200" algn="just">
              <a:buFont typeface="Arial" pitchFamily="34" charset="0"/>
              <a:buChar char="•"/>
            </a:pPr>
            <a:r>
              <a:rPr lang="en-US" dirty="0"/>
              <a:t>External</a:t>
            </a:r>
          </a:p>
          <a:p>
            <a:pPr indent="457200" algn="just"/>
            <a:r>
              <a:rPr lang="en-US" dirty="0"/>
              <a:t>You can combine all 3!</a:t>
            </a:r>
          </a:p>
          <a:p>
            <a:pPr algn="just"/>
            <a:endParaRPr lang="en-US" dirty="0"/>
          </a:p>
        </p:txBody>
      </p:sp>
      <p:sp>
        <p:nvSpPr>
          <p:cNvPr id="4" name="Content Placeholder 3"/>
          <p:cNvSpPr>
            <a:spLocks noGrp="1"/>
          </p:cNvSpPr>
          <p:nvPr>
            <p:ph sz="quarter" idx="13"/>
          </p:nvPr>
        </p:nvSpPr>
        <p:spPr/>
        <p:txBody>
          <a:bodyPr>
            <a:normAutofit fontScale="92500"/>
          </a:bodyPr>
          <a:lstStyle/>
          <a:p>
            <a:r>
              <a:rPr lang="en-US" dirty="0"/>
              <a:t>Author Created CSS style rules can be located in three different locations</a:t>
            </a:r>
          </a:p>
        </p:txBody>
      </p:sp>
    </p:spTree>
    <p:extLst>
      <p:ext uri="{BB962C8B-B14F-4D97-AF65-F5344CB8AC3E}">
        <p14:creationId xmlns:p14="http://schemas.microsoft.com/office/powerpoint/2010/main" val="17999972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Styles</a:t>
            </a:r>
          </a:p>
        </p:txBody>
      </p:sp>
      <p:sp>
        <p:nvSpPr>
          <p:cNvPr id="3" name="Content Placeholder 2"/>
          <p:cNvSpPr>
            <a:spLocks noGrp="1"/>
          </p:cNvSpPr>
          <p:nvPr>
            <p:ph idx="1"/>
          </p:nvPr>
        </p:nvSpPr>
        <p:spPr>
          <a:xfrm>
            <a:off x="914400" y="2667000"/>
            <a:ext cx="7391400" cy="3505200"/>
          </a:xfrm>
        </p:spPr>
        <p:txBody>
          <a:bodyPr/>
          <a:lstStyle/>
          <a:p>
            <a:pPr algn="just">
              <a:buFont typeface="Wingdings" pitchFamily="2" charset="2"/>
              <a:buChar char="Ø"/>
            </a:pPr>
            <a:r>
              <a:rPr lang="en-US" dirty="0"/>
              <a:t>An inline style only affects the element it is defined within and will override any other style definitions for the properties used in the inline style.</a:t>
            </a:r>
          </a:p>
          <a:p>
            <a:pPr algn="just">
              <a:buFont typeface="Wingdings" pitchFamily="2" charset="2"/>
              <a:buChar char="Ø"/>
            </a:pPr>
            <a:r>
              <a:rPr lang="en-US" dirty="0"/>
              <a:t>Using inline styles is generally discouraged since they increase bandwidth and decrease maintainability.</a:t>
            </a:r>
          </a:p>
          <a:p>
            <a:pPr algn="just">
              <a:buFont typeface="Wingdings" pitchFamily="2" charset="2"/>
              <a:buChar char="Ø"/>
            </a:pPr>
            <a:r>
              <a:rPr lang="en-US" dirty="0"/>
              <a:t>Inline styles can however be handy for quickly testing out a style change. </a:t>
            </a:r>
          </a:p>
        </p:txBody>
      </p:sp>
      <p:sp>
        <p:nvSpPr>
          <p:cNvPr id="4" name="Content Placeholder 3"/>
          <p:cNvSpPr>
            <a:spLocks noGrp="1"/>
          </p:cNvSpPr>
          <p:nvPr>
            <p:ph sz="quarter" idx="13"/>
          </p:nvPr>
        </p:nvSpPr>
        <p:spPr/>
        <p:txBody>
          <a:bodyPr>
            <a:normAutofit lnSpcReduction="10000"/>
          </a:bodyPr>
          <a:lstStyle/>
          <a:p>
            <a:r>
              <a:rPr lang="en-US" dirty="0"/>
              <a:t>Style rules placed within an HTML element via the style attribute</a:t>
            </a:r>
          </a:p>
        </p:txBody>
      </p:sp>
      <p:pic>
        <p:nvPicPr>
          <p:cNvPr id="5" name="Picture 4" descr="Screen Shot 2014-02-09 at 9.48.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19200"/>
            <a:ext cx="6858000" cy="1496786"/>
          </a:xfrm>
          <a:prstGeom prst="rect">
            <a:avLst/>
          </a:prstGeom>
        </p:spPr>
      </p:pic>
    </p:spTree>
    <p:extLst>
      <p:ext uri="{BB962C8B-B14F-4D97-AF65-F5344CB8AC3E}">
        <p14:creationId xmlns:p14="http://schemas.microsoft.com/office/powerpoint/2010/main" val="23099709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t>Embedded</a:t>
            </a:r>
            <a:r>
              <a:rPr lang="en-US" b="1" dirty="0"/>
              <a:t> </a:t>
            </a:r>
            <a:r>
              <a:rPr lang="en-US" sz="4900" dirty="0"/>
              <a:t>Style</a:t>
            </a:r>
            <a:r>
              <a:rPr lang="en-US" b="1" dirty="0"/>
              <a:t> </a:t>
            </a:r>
            <a:r>
              <a:rPr lang="en-US" sz="4900" dirty="0"/>
              <a:t>Sheet</a:t>
            </a:r>
            <a:br>
              <a:rPr lang="en-US" b="1" dirty="0"/>
            </a:br>
            <a:endParaRPr lang="en-US" dirty="0"/>
          </a:p>
        </p:txBody>
      </p:sp>
      <p:sp>
        <p:nvSpPr>
          <p:cNvPr id="3" name="Content Placeholder 2"/>
          <p:cNvSpPr>
            <a:spLocks noGrp="1"/>
          </p:cNvSpPr>
          <p:nvPr>
            <p:ph idx="1"/>
          </p:nvPr>
        </p:nvSpPr>
        <p:spPr>
          <a:xfrm>
            <a:off x="914400" y="3962400"/>
            <a:ext cx="7010400" cy="2209800"/>
          </a:xfrm>
        </p:spPr>
        <p:txBody>
          <a:bodyPr/>
          <a:lstStyle/>
          <a:p>
            <a:pPr algn="just">
              <a:buFont typeface="Wingdings" pitchFamily="2" charset="2"/>
              <a:buChar char="Ø"/>
            </a:pPr>
            <a:r>
              <a:rPr lang="en-US" dirty="0"/>
              <a:t>While better than inline styles, using embedded styles is also by and large discouraged. </a:t>
            </a:r>
          </a:p>
          <a:p>
            <a:pPr algn="just">
              <a:buFont typeface="Wingdings" pitchFamily="2" charset="2"/>
              <a:buChar char="Ø"/>
            </a:pPr>
            <a:r>
              <a:rPr lang="en-US" dirty="0"/>
              <a:t>Since each HTML document has its own &lt;style&gt; element, it is more difficult to consistently style multiple documents when using embedded styles.</a:t>
            </a:r>
          </a:p>
        </p:txBody>
      </p:sp>
      <p:sp>
        <p:nvSpPr>
          <p:cNvPr id="4" name="Content Placeholder 3"/>
          <p:cNvSpPr>
            <a:spLocks noGrp="1"/>
          </p:cNvSpPr>
          <p:nvPr>
            <p:ph sz="quarter" idx="13"/>
          </p:nvPr>
        </p:nvSpPr>
        <p:spPr/>
        <p:txBody>
          <a:bodyPr>
            <a:normAutofit fontScale="92500"/>
          </a:bodyPr>
          <a:lstStyle/>
          <a:p>
            <a:r>
              <a:rPr lang="en-US" dirty="0"/>
              <a:t>Style rules placed within the &lt;style&gt; element inside the &lt;head&gt; element </a:t>
            </a:r>
          </a:p>
        </p:txBody>
      </p:sp>
      <p:pic>
        <p:nvPicPr>
          <p:cNvPr id="6" name="Picture 5" descr="Screen Shot 2014-02-09 at 9.49.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295400"/>
            <a:ext cx="4953000" cy="2761013"/>
          </a:xfrm>
          <a:prstGeom prst="rect">
            <a:avLst/>
          </a:prstGeom>
        </p:spPr>
      </p:pic>
    </p:spTree>
    <p:extLst>
      <p:ext uri="{BB962C8B-B14F-4D97-AF65-F5344CB8AC3E}">
        <p14:creationId xmlns:p14="http://schemas.microsoft.com/office/powerpoint/2010/main" val="3763297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Style Sheet</a:t>
            </a:r>
          </a:p>
        </p:txBody>
      </p:sp>
      <p:sp>
        <p:nvSpPr>
          <p:cNvPr id="3" name="Content Placeholder 2"/>
          <p:cNvSpPr>
            <a:spLocks noGrp="1"/>
          </p:cNvSpPr>
          <p:nvPr>
            <p:ph idx="1"/>
          </p:nvPr>
        </p:nvSpPr>
        <p:spPr>
          <a:xfrm>
            <a:off x="914400" y="2895600"/>
            <a:ext cx="6934200" cy="3276600"/>
          </a:xfrm>
        </p:spPr>
        <p:txBody>
          <a:bodyPr/>
          <a:lstStyle/>
          <a:p>
            <a:pPr algn="just"/>
            <a:r>
              <a:rPr lang="en-US" dirty="0"/>
              <a:t>This is by far the most common place to locate style rules because it provides the best maintainability. </a:t>
            </a:r>
          </a:p>
          <a:p>
            <a:pPr indent="457200" algn="just">
              <a:buFont typeface="Arial" pitchFamily="34" charset="0"/>
              <a:buChar char="•"/>
            </a:pPr>
            <a:r>
              <a:rPr lang="en-US" dirty="0"/>
              <a:t>When you make a change to an external style sheet, all HTML documents that reference that style sheet will automatically use the updated version. </a:t>
            </a:r>
          </a:p>
          <a:p>
            <a:pPr indent="457200" algn="just">
              <a:buFont typeface="Arial" pitchFamily="34" charset="0"/>
              <a:buChar char="•"/>
            </a:pPr>
            <a:r>
              <a:rPr lang="en-US" dirty="0"/>
              <a:t>The browser is able to cache the external style sheet which can improve the performance of the site</a:t>
            </a:r>
          </a:p>
        </p:txBody>
      </p:sp>
      <p:sp>
        <p:nvSpPr>
          <p:cNvPr id="4" name="Content Placeholder 3"/>
          <p:cNvSpPr>
            <a:spLocks noGrp="1"/>
          </p:cNvSpPr>
          <p:nvPr>
            <p:ph sz="quarter" idx="13"/>
          </p:nvPr>
        </p:nvSpPr>
        <p:spPr/>
        <p:txBody>
          <a:bodyPr>
            <a:normAutofit lnSpcReduction="10000"/>
          </a:bodyPr>
          <a:lstStyle/>
          <a:p>
            <a:r>
              <a:rPr lang="en-US" dirty="0"/>
              <a:t>Style rules placed within a external text file with the .</a:t>
            </a:r>
            <a:r>
              <a:rPr lang="en-US" dirty="0" err="1"/>
              <a:t>css</a:t>
            </a:r>
            <a:r>
              <a:rPr lang="en-US" dirty="0"/>
              <a:t> extension</a:t>
            </a:r>
          </a:p>
        </p:txBody>
      </p:sp>
      <p:pic>
        <p:nvPicPr>
          <p:cNvPr id="6" name="Picture 5" descr="Screen Shot 2014-02-09 at 9.50.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6400800" cy="1657807"/>
          </a:xfrm>
          <a:prstGeom prst="rect">
            <a:avLst/>
          </a:prstGeom>
        </p:spPr>
      </p:pic>
    </p:spTree>
    <p:extLst>
      <p:ext uri="{BB962C8B-B14F-4D97-AF65-F5344CB8AC3E}">
        <p14:creationId xmlns:p14="http://schemas.microsoft.com/office/powerpoint/2010/main" val="31029515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SELECTORS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a:t>
            </a:r>
            <a:r>
              <a:rPr lang="en-US" dirty="0">
                <a:solidFill>
                  <a:schemeClr val="tx1"/>
                </a:solidFill>
              </a:rPr>
              <a:t>7</a:t>
            </a:r>
          </a:p>
        </p:txBody>
      </p:sp>
    </p:spTree>
    <p:extLst>
      <p:ext uri="{BB962C8B-B14F-4D97-AF65-F5344CB8AC3E}">
        <p14:creationId xmlns:p14="http://schemas.microsoft.com/office/powerpoint/2010/main" val="23709250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Selectors</a:t>
            </a:r>
          </a:p>
        </p:txBody>
      </p:sp>
      <p:sp>
        <p:nvSpPr>
          <p:cNvPr id="3" name="Content Placeholder 2"/>
          <p:cNvSpPr>
            <a:spLocks noGrp="1"/>
          </p:cNvSpPr>
          <p:nvPr>
            <p:ph idx="1"/>
          </p:nvPr>
        </p:nvSpPr>
        <p:spPr>
          <a:xfrm>
            <a:off x="914400" y="1646237"/>
            <a:ext cx="7086600" cy="4525963"/>
          </a:xfrm>
        </p:spPr>
        <p:txBody>
          <a:bodyPr>
            <a:normAutofit/>
          </a:bodyPr>
          <a:lstStyle/>
          <a:p>
            <a:pPr algn="just"/>
            <a:r>
              <a:rPr lang="en-US" dirty="0"/>
              <a:t>When defining CSS rules, you will need to first need to use a </a:t>
            </a:r>
            <a:r>
              <a:rPr lang="en-US" b="1" dirty="0"/>
              <a:t>selector</a:t>
            </a:r>
            <a:r>
              <a:rPr lang="en-US" dirty="0"/>
              <a:t> to tell the browser which elements will be affected. </a:t>
            </a:r>
          </a:p>
          <a:p>
            <a:pPr algn="just"/>
            <a:r>
              <a:rPr lang="en-US" dirty="0"/>
              <a:t>CSS selectors allow you to select </a:t>
            </a:r>
          </a:p>
          <a:p>
            <a:pPr indent="457200" algn="just">
              <a:buFont typeface="Arial" pitchFamily="34" charset="0"/>
              <a:buChar char="•"/>
            </a:pPr>
            <a:r>
              <a:rPr lang="en-US" dirty="0"/>
              <a:t>individual  elements</a:t>
            </a:r>
          </a:p>
          <a:p>
            <a:pPr indent="457200" algn="just">
              <a:buFont typeface="Arial" pitchFamily="34" charset="0"/>
              <a:buChar char="•"/>
            </a:pPr>
            <a:r>
              <a:rPr lang="en-US" dirty="0"/>
              <a:t>multiple HTML elements, </a:t>
            </a:r>
          </a:p>
          <a:p>
            <a:pPr indent="457200" algn="just">
              <a:buFont typeface="Arial" pitchFamily="34" charset="0"/>
              <a:buChar char="•"/>
            </a:pPr>
            <a:r>
              <a:rPr lang="en-US" dirty="0"/>
              <a:t>elements that belong together in some way, or </a:t>
            </a:r>
          </a:p>
          <a:p>
            <a:pPr indent="457200" algn="just">
              <a:buFont typeface="Arial" pitchFamily="34" charset="0"/>
              <a:buChar char="•"/>
            </a:pPr>
            <a:r>
              <a:rPr lang="en-US" dirty="0"/>
              <a:t>elements that are positioned in specific ways in the document hierarchy.</a:t>
            </a:r>
          </a:p>
          <a:p>
            <a:pPr algn="just"/>
            <a:r>
              <a:rPr lang="en-US" dirty="0"/>
              <a:t>There are a number of different selector types.</a:t>
            </a:r>
          </a:p>
        </p:txBody>
      </p:sp>
      <p:sp>
        <p:nvSpPr>
          <p:cNvPr id="4" name="Content Placeholder 3"/>
          <p:cNvSpPr>
            <a:spLocks noGrp="1"/>
          </p:cNvSpPr>
          <p:nvPr>
            <p:ph sz="quarter" idx="13"/>
          </p:nvPr>
        </p:nvSpPr>
        <p:spPr/>
        <p:txBody>
          <a:bodyPr>
            <a:normAutofit lnSpcReduction="10000"/>
          </a:bodyPr>
          <a:lstStyle/>
          <a:p>
            <a:r>
              <a:rPr lang="en-US" dirty="0"/>
              <a:t>Things that make your life easier</a:t>
            </a:r>
          </a:p>
        </p:txBody>
      </p:sp>
    </p:spTree>
    <p:extLst>
      <p:ext uri="{BB962C8B-B14F-4D97-AF65-F5344CB8AC3E}">
        <p14:creationId xmlns:p14="http://schemas.microsoft.com/office/powerpoint/2010/main" val="24717732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Selectors</a:t>
            </a:r>
          </a:p>
        </p:txBody>
      </p:sp>
      <p:sp>
        <p:nvSpPr>
          <p:cNvPr id="3" name="Content Placeholder 2"/>
          <p:cNvSpPr>
            <a:spLocks noGrp="1"/>
          </p:cNvSpPr>
          <p:nvPr>
            <p:ph idx="1"/>
          </p:nvPr>
        </p:nvSpPr>
        <p:spPr>
          <a:xfrm>
            <a:off x="914400" y="1646237"/>
            <a:ext cx="7620000" cy="1706563"/>
          </a:xfrm>
        </p:spPr>
        <p:txBody>
          <a:bodyPr/>
          <a:lstStyle/>
          <a:p>
            <a:pPr algn="just"/>
            <a:r>
              <a:rPr lang="en-US" dirty="0"/>
              <a:t>Uses the HTML element name.</a:t>
            </a:r>
          </a:p>
          <a:p>
            <a:pPr algn="just"/>
            <a:r>
              <a:rPr lang="en-US" dirty="0"/>
              <a:t>You can select all elements by using the </a:t>
            </a:r>
            <a:r>
              <a:rPr lang="en-US" b="1" dirty="0">
                <a:solidFill>
                  <a:schemeClr val="accent1"/>
                </a:solidFill>
              </a:rPr>
              <a:t>universal element</a:t>
            </a:r>
            <a:r>
              <a:rPr lang="en-US" dirty="0">
                <a:solidFill>
                  <a:schemeClr val="accent1"/>
                </a:solidFill>
              </a:rPr>
              <a:t> </a:t>
            </a:r>
            <a:r>
              <a:rPr lang="en-US" b="1" dirty="0">
                <a:solidFill>
                  <a:schemeClr val="accent1"/>
                </a:solidFill>
              </a:rPr>
              <a:t>selector</a:t>
            </a:r>
            <a:r>
              <a:rPr lang="en-US" dirty="0"/>
              <a:t>, which is the * (asterisk) character.</a:t>
            </a:r>
          </a:p>
        </p:txBody>
      </p:sp>
      <p:sp>
        <p:nvSpPr>
          <p:cNvPr id="4" name="Content Placeholder 3"/>
          <p:cNvSpPr>
            <a:spLocks noGrp="1"/>
          </p:cNvSpPr>
          <p:nvPr>
            <p:ph sz="quarter" idx="13"/>
          </p:nvPr>
        </p:nvSpPr>
        <p:spPr/>
        <p:txBody>
          <a:bodyPr>
            <a:normAutofit lnSpcReduction="10000"/>
          </a:bodyPr>
          <a:lstStyle/>
          <a:p>
            <a:r>
              <a:rPr lang="en-US" dirty="0"/>
              <a:t>Selects all instances of a given HTML element</a:t>
            </a:r>
          </a:p>
        </p:txBody>
      </p:sp>
      <p:graphicFrame>
        <p:nvGraphicFramePr>
          <p:cNvPr id="31746" name="Object 2"/>
          <p:cNvGraphicFramePr>
            <a:graphicFrameLocks noChangeAspect="1"/>
          </p:cNvGraphicFramePr>
          <p:nvPr>
            <p:extLst>
              <p:ext uri="{D42A27DB-BD31-4B8C-83A1-F6EECF244321}">
                <p14:modId xmlns:p14="http://schemas.microsoft.com/office/powerpoint/2010/main" val="3430050702"/>
              </p:ext>
            </p:extLst>
          </p:nvPr>
        </p:nvGraphicFramePr>
        <p:xfrm>
          <a:off x="914400" y="3276600"/>
          <a:ext cx="5334000" cy="3276600"/>
        </p:xfrm>
        <a:graphic>
          <a:graphicData uri="http://schemas.openxmlformats.org/presentationml/2006/ole">
            <mc:AlternateContent xmlns:mc="http://schemas.openxmlformats.org/markup-compatibility/2006">
              <mc:Choice xmlns:v="urn:schemas-microsoft-com:vml" Requires="v">
                <p:oleObj name="Visio" r:id="rId2" imgW="3749715" imgH="2919109" progId="">
                  <p:embed/>
                </p:oleObj>
              </mc:Choice>
              <mc:Fallback>
                <p:oleObj name="Visio" r:id="rId2" imgW="3749715" imgH="2919109"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76600"/>
                        <a:ext cx="5334000" cy="327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671968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Grouped Selectors</a:t>
            </a:r>
          </a:p>
        </p:txBody>
      </p:sp>
      <p:sp>
        <p:nvSpPr>
          <p:cNvPr id="3" name="Content Placeholder 2"/>
          <p:cNvSpPr>
            <a:spLocks noGrp="1"/>
          </p:cNvSpPr>
          <p:nvPr>
            <p:ph idx="1"/>
          </p:nvPr>
        </p:nvSpPr>
        <p:spPr>
          <a:xfrm>
            <a:off x="914400" y="4648200"/>
            <a:ext cx="7467600" cy="1524000"/>
          </a:xfrm>
        </p:spPr>
        <p:txBody>
          <a:bodyPr>
            <a:normAutofit/>
          </a:bodyPr>
          <a:lstStyle/>
          <a:p>
            <a:pPr algn="just">
              <a:buFont typeface="Wingdings" pitchFamily="2" charset="2"/>
              <a:buChar char="v"/>
            </a:pPr>
            <a:r>
              <a:rPr lang="en-US" sz="2000" dirty="0"/>
              <a:t>You can select a group of elements by separating the different element names with commas. </a:t>
            </a:r>
          </a:p>
          <a:p>
            <a:pPr algn="just">
              <a:buFont typeface="Wingdings" pitchFamily="2" charset="2"/>
              <a:buChar char="v"/>
            </a:pPr>
            <a:r>
              <a:rPr lang="en-US" sz="2000" dirty="0"/>
              <a:t>This is a sensible way to reduce the size and complexity of your CSS files, by combining multiple identical rules into a single rule. </a:t>
            </a:r>
          </a:p>
        </p:txBody>
      </p:sp>
      <p:sp>
        <p:nvSpPr>
          <p:cNvPr id="4" name="Content Placeholder 3"/>
          <p:cNvSpPr>
            <a:spLocks noGrp="1"/>
          </p:cNvSpPr>
          <p:nvPr>
            <p:ph sz="quarter" idx="13"/>
          </p:nvPr>
        </p:nvSpPr>
        <p:spPr/>
        <p:txBody>
          <a:bodyPr>
            <a:normAutofit lnSpcReduction="10000"/>
          </a:bodyPr>
          <a:lstStyle/>
          <a:p>
            <a:r>
              <a:rPr lang="en-US" dirty="0"/>
              <a:t>Selecting multiple things</a:t>
            </a:r>
          </a:p>
        </p:txBody>
      </p:sp>
      <p:pic>
        <p:nvPicPr>
          <p:cNvPr id="6" name="Picture 5" descr="Screen Shot 2014-02-09 at 9.51.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5257800" cy="3473716"/>
          </a:xfrm>
          <a:prstGeom prst="rect">
            <a:avLst/>
          </a:prstGeom>
        </p:spPr>
      </p:pic>
    </p:spTree>
    <p:extLst>
      <p:ext uri="{BB962C8B-B14F-4D97-AF65-F5344CB8AC3E}">
        <p14:creationId xmlns:p14="http://schemas.microsoft.com/office/powerpoint/2010/main" val="34994709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a:t>
            </a:r>
          </a:p>
        </p:txBody>
      </p:sp>
      <p:sp>
        <p:nvSpPr>
          <p:cNvPr id="3" name="Content Placeholder 2"/>
          <p:cNvSpPr>
            <a:spLocks noGrp="1"/>
          </p:cNvSpPr>
          <p:nvPr>
            <p:ph idx="1"/>
          </p:nvPr>
        </p:nvSpPr>
        <p:spPr>
          <a:xfrm>
            <a:off x="914400" y="3276600"/>
            <a:ext cx="7467600" cy="2895600"/>
          </a:xfrm>
        </p:spPr>
        <p:txBody>
          <a:bodyPr>
            <a:normAutofit/>
          </a:bodyPr>
          <a:lstStyle/>
          <a:p>
            <a:pPr algn="just">
              <a:buFont typeface="Wingdings" pitchFamily="2" charset="2"/>
              <a:buChar char="q"/>
            </a:pPr>
            <a:r>
              <a:rPr lang="en-US" dirty="0"/>
              <a:t>Grouped selectors are often used as a way to quickly </a:t>
            </a:r>
            <a:r>
              <a:rPr lang="en-US" b="1" dirty="0"/>
              <a:t>reset</a:t>
            </a:r>
            <a:r>
              <a:rPr lang="en-US" dirty="0"/>
              <a:t> or remove browser defaults. </a:t>
            </a:r>
          </a:p>
          <a:p>
            <a:pPr algn="just">
              <a:buFont typeface="Wingdings" pitchFamily="2" charset="2"/>
              <a:buChar char="q"/>
            </a:pPr>
            <a:r>
              <a:rPr lang="en-US" dirty="0"/>
              <a:t>The goal of doing so is to reduce browser inconsistencies with things such as margins, line heights, and font sizes. </a:t>
            </a:r>
          </a:p>
          <a:p>
            <a:pPr algn="just">
              <a:buFont typeface="Wingdings" pitchFamily="2" charset="2"/>
              <a:buChar char="q"/>
            </a:pPr>
            <a:r>
              <a:rPr lang="en-US" dirty="0"/>
              <a:t>These reset styles can be placed in their own </a:t>
            </a:r>
            <a:r>
              <a:rPr lang="en-US" dirty="0" err="1"/>
              <a:t>css</a:t>
            </a:r>
            <a:r>
              <a:rPr lang="en-US" dirty="0"/>
              <a:t> file (perhaps called reset.css) and linked to the page </a:t>
            </a:r>
            <a:r>
              <a:rPr lang="en-US" b="1" dirty="0"/>
              <a:t>before</a:t>
            </a:r>
            <a:r>
              <a:rPr lang="en-US" dirty="0"/>
              <a:t> any other external styles sheets. </a:t>
            </a:r>
          </a:p>
        </p:txBody>
      </p:sp>
      <p:sp>
        <p:nvSpPr>
          <p:cNvPr id="4" name="Content Placeholder 3"/>
          <p:cNvSpPr>
            <a:spLocks noGrp="1"/>
          </p:cNvSpPr>
          <p:nvPr>
            <p:ph sz="quarter" idx="13"/>
          </p:nvPr>
        </p:nvSpPr>
        <p:spPr/>
        <p:txBody>
          <a:bodyPr>
            <a:normAutofit lnSpcReduction="10000"/>
          </a:bodyPr>
          <a:lstStyle/>
          <a:p>
            <a:endParaRPr lang="en-US"/>
          </a:p>
        </p:txBody>
      </p:sp>
      <p:pic>
        <p:nvPicPr>
          <p:cNvPr id="6" name="Picture 5" descr="Screen Shot 2014-02-09 at 9.52.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1"/>
            <a:ext cx="5914267" cy="1905000"/>
          </a:xfrm>
          <a:prstGeom prst="rect">
            <a:avLst/>
          </a:prstGeom>
        </p:spPr>
      </p:pic>
    </p:spTree>
    <p:extLst>
      <p:ext uri="{BB962C8B-B14F-4D97-AF65-F5344CB8AC3E}">
        <p14:creationId xmlns:p14="http://schemas.microsoft.com/office/powerpoint/2010/main" val="2809277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XHTML</a:t>
            </a:r>
          </a:p>
        </p:txBody>
      </p:sp>
      <p:sp>
        <p:nvSpPr>
          <p:cNvPr id="3" name="Content Placeholder 2"/>
          <p:cNvSpPr>
            <a:spLocks noGrp="1"/>
          </p:cNvSpPr>
          <p:nvPr>
            <p:ph idx="1"/>
          </p:nvPr>
        </p:nvSpPr>
        <p:spPr>
          <a:xfrm>
            <a:off x="914400" y="1646237"/>
            <a:ext cx="7239000" cy="4525963"/>
          </a:xfrm>
        </p:spPr>
        <p:txBody>
          <a:bodyPr/>
          <a:lstStyle/>
          <a:p>
            <a:pPr algn="just"/>
            <a:r>
              <a:rPr lang="en-US" dirty="0"/>
              <a:t>The XML-based syntax rules for XHTML are pretty easy to follow. </a:t>
            </a:r>
          </a:p>
          <a:p>
            <a:pPr algn="just"/>
            <a:r>
              <a:rPr lang="en-US" dirty="0"/>
              <a:t>The main rules are: </a:t>
            </a:r>
          </a:p>
          <a:p>
            <a:pPr marL="231775" indent="-231775" algn="just">
              <a:buFont typeface="Arial" pitchFamily="34" charset="0"/>
              <a:buChar char="•"/>
            </a:pPr>
            <a:r>
              <a:rPr lang="en-US" dirty="0"/>
              <a:t>lowercase tag names, </a:t>
            </a:r>
          </a:p>
          <a:p>
            <a:pPr marL="231775" indent="-231775" algn="just">
              <a:buFont typeface="Arial" pitchFamily="34" charset="0"/>
              <a:buChar char="•"/>
            </a:pPr>
            <a:r>
              <a:rPr lang="en-US" dirty="0"/>
              <a:t>attributes always within quotes, </a:t>
            </a:r>
          </a:p>
          <a:p>
            <a:pPr marL="231775" indent="-231775" algn="just">
              <a:buFont typeface="Arial" pitchFamily="34" charset="0"/>
              <a:buChar char="•"/>
            </a:pPr>
            <a:r>
              <a:rPr lang="en-US" dirty="0"/>
              <a:t>and all elements must have a closing element (or be self-closing). </a:t>
            </a:r>
          </a:p>
        </p:txBody>
      </p:sp>
      <p:sp>
        <p:nvSpPr>
          <p:cNvPr id="4" name="Content Placeholder 3"/>
          <p:cNvSpPr>
            <a:spLocks noGrp="1"/>
          </p:cNvSpPr>
          <p:nvPr>
            <p:ph sz="quarter" idx="13"/>
          </p:nvPr>
        </p:nvSpPr>
        <p:spPr/>
        <p:txBody>
          <a:bodyPr>
            <a:normAutofit lnSpcReduction="10000"/>
          </a:bodyPr>
          <a:lstStyle/>
          <a:p>
            <a:r>
              <a:rPr lang="en-US" dirty="0"/>
              <a:t>You too can be strict</a:t>
            </a:r>
          </a:p>
        </p:txBody>
      </p:sp>
    </p:spTree>
    <p:extLst>
      <p:ext uri="{BB962C8B-B14F-4D97-AF65-F5344CB8AC3E}">
        <p14:creationId xmlns:p14="http://schemas.microsoft.com/office/powerpoint/2010/main" val="28718527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Selectors</a:t>
            </a:r>
          </a:p>
        </p:txBody>
      </p:sp>
      <p:sp>
        <p:nvSpPr>
          <p:cNvPr id="3" name="Content Placeholder 2"/>
          <p:cNvSpPr>
            <a:spLocks noGrp="1"/>
          </p:cNvSpPr>
          <p:nvPr>
            <p:ph idx="1"/>
          </p:nvPr>
        </p:nvSpPr>
        <p:spPr>
          <a:xfrm>
            <a:off x="914400" y="1722437"/>
            <a:ext cx="7315200" cy="3001963"/>
          </a:xfrm>
        </p:spPr>
        <p:txBody>
          <a:bodyPr/>
          <a:lstStyle/>
          <a:p>
            <a:pPr algn="just">
              <a:buFont typeface="Wingdings" pitchFamily="2" charset="2"/>
              <a:buChar char="v"/>
            </a:pPr>
            <a:r>
              <a:rPr lang="en-US" dirty="0"/>
              <a:t>A </a:t>
            </a:r>
            <a:r>
              <a:rPr lang="en-US" b="1" dirty="0"/>
              <a:t>class selector</a:t>
            </a:r>
            <a:r>
              <a:rPr lang="en-US" dirty="0"/>
              <a:t> allows you to simultaneously target different HTML elements regardless of their position in the document tree. </a:t>
            </a:r>
          </a:p>
          <a:p>
            <a:pPr algn="just">
              <a:buFont typeface="Wingdings" pitchFamily="2" charset="2"/>
              <a:buChar char="v"/>
            </a:pPr>
            <a:r>
              <a:rPr lang="en-US" dirty="0"/>
              <a:t>If a series of HTML element have been labeled with </a:t>
            </a:r>
            <a:r>
              <a:rPr lang="en-US" b="1" i="1" dirty="0"/>
              <a:t>the same class attribute value</a:t>
            </a:r>
            <a:r>
              <a:rPr lang="en-US" dirty="0"/>
              <a:t>, then you can target them for styling by using a class selector, which takes the form: period (.) followed by the class name. </a:t>
            </a:r>
          </a:p>
        </p:txBody>
      </p:sp>
      <p:sp>
        <p:nvSpPr>
          <p:cNvPr id="4" name="Content Placeholder 3"/>
          <p:cNvSpPr>
            <a:spLocks noGrp="1"/>
          </p:cNvSpPr>
          <p:nvPr>
            <p:ph sz="quarter" idx="13"/>
          </p:nvPr>
        </p:nvSpPr>
        <p:spPr/>
        <p:txBody>
          <a:bodyPr>
            <a:normAutofit lnSpcReduction="10000"/>
          </a:bodyPr>
          <a:lstStyle/>
          <a:p>
            <a:r>
              <a:rPr lang="en-US" dirty="0"/>
              <a:t>Simultaneously target different HTML elements </a:t>
            </a:r>
          </a:p>
        </p:txBody>
      </p:sp>
    </p:spTree>
    <p:extLst>
      <p:ext uri="{BB962C8B-B14F-4D97-AF65-F5344CB8AC3E}">
        <p14:creationId xmlns:p14="http://schemas.microsoft.com/office/powerpoint/2010/main" val="10187953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Selectors</a:t>
            </a:r>
          </a:p>
        </p:txBody>
      </p:sp>
      <p:sp>
        <p:nvSpPr>
          <p:cNvPr id="3" name="Rectangle 1"/>
          <p:cNvSpPr>
            <a:spLocks noChangeArrowheads="1"/>
          </p:cNvSpPr>
          <p:nvPr/>
        </p:nvSpPr>
        <p:spPr bwMode="auto">
          <a:xfrm>
            <a:off x="1066800" y="1066800"/>
            <a:ext cx="5943600" cy="4557338"/>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&lt;title&gt;Share Your Travels &lt;/title&gt;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100" b="1" dirty="0">
                <a:solidFill>
                  <a:srgbClr val="C00000"/>
                </a:solidFill>
                <a:latin typeface="Consolas"/>
                <a:ea typeface="Calibri"/>
                <a:cs typeface="Times New Roman"/>
              </a:rPr>
              <a:t>		.first {</a:t>
            </a:r>
            <a:endParaRPr lang="en-US" sz="11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100" b="1" dirty="0">
                <a:solidFill>
                  <a:srgbClr val="C00000"/>
                </a:solidFill>
                <a:latin typeface="Consolas"/>
                <a:ea typeface="Calibri"/>
                <a:cs typeface="Times New Roman"/>
              </a:rPr>
              <a:t>			font-style: italic;</a:t>
            </a:r>
            <a:endParaRPr lang="en-US" sz="11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100" b="1" dirty="0">
                <a:solidFill>
                  <a:srgbClr val="C00000"/>
                </a:solidFill>
                <a:latin typeface="Consolas"/>
                <a:ea typeface="Calibri"/>
                <a:cs typeface="Times New Roman"/>
              </a:rPr>
              <a:t>			color: brown;</a:t>
            </a:r>
            <a:endParaRPr lang="en-US" sz="11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100" b="1" dirty="0">
                <a:solidFill>
                  <a:srgbClr val="C00000"/>
                </a:solidFill>
                <a:latin typeface="Consolas"/>
                <a:ea typeface="Calibri"/>
                <a:cs typeface="Times New Roman"/>
              </a:rPr>
              <a:t>		}</a:t>
            </a:r>
            <a:endParaRPr lang="en-US" sz="11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&lt;h1 </a:t>
            </a:r>
            <a:r>
              <a:rPr lang="en-US" sz="1100" b="1" dirty="0">
                <a:solidFill>
                  <a:srgbClr val="C00000"/>
                </a:solidFill>
                <a:latin typeface="Consolas"/>
                <a:ea typeface="Calibri"/>
                <a:cs typeface="Times New Roman"/>
              </a:rPr>
              <a:t>class="first"</a:t>
            </a:r>
            <a:r>
              <a:rPr lang="en-US" sz="1100" dirty="0">
                <a:latin typeface="Consolas"/>
                <a:ea typeface="Calibri"/>
                <a:cs typeface="Times New Roman"/>
              </a:rPr>
              <a:t>&gt;Reviews&lt;/h1&gt;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&lt;p </a:t>
            </a:r>
            <a:r>
              <a:rPr lang="en-US" sz="1100" b="1" dirty="0">
                <a:solidFill>
                  <a:srgbClr val="C00000"/>
                </a:solidFill>
                <a:latin typeface="Consolas"/>
                <a:ea typeface="Calibri"/>
                <a:cs typeface="Times New Roman"/>
              </a:rPr>
              <a:t>class="first"</a:t>
            </a:r>
            <a:r>
              <a:rPr lang="en-US" sz="1100" dirty="0">
                <a:latin typeface="Consolas"/>
                <a:ea typeface="Calibri"/>
                <a:cs typeface="Times New Roman"/>
              </a:rPr>
              <a:t>&gt;By Ricardo on &lt;time&gt;September 15, 2012&lt;/time&gt;&lt;/p&gt;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&lt;p </a:t>
            </a:r>
            <a:r>
              <a:rPr lang="en-US" sz="1100" b="1" dirty="0">
                <a:solidFill>
                  <a:srgbClr val="C00000"/>
                </a:solidFill>
                <a:latin typeface="Consolas"/>
                <a:ea typeface="Calibri"/>
                <a:cs typeface="Times New Roman"/>
              </a:rPr>
              <a:t>class="first"</a:t>
            </a:r>
            <a:r>
              <a:rPr lang="en-US" sz="1100" dirty="0">
                <a:latin typeface="Consolas"/>
                <a:ea typeface="Calibri"/>
                <a:cs typeface="Times New Roman"/>
              </a:rPr>
              <a:t>&gt;By Susan on &lt;time&gt;October 1, 2012&lt;/time&gt;&lt;/p&gt;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100" dirty="0">
                <a:latin typeface="Consolas"/>
                <a:ea typeface="Calibri"/>
                <a:cs typeface="Times New Roman"/>
              </a:rPr>
              <a:t>&lt;/body&gt;</a:t>
            </a:r>
          </a:p>
        </p:txBody>
      </p:sp>
      <p:graphicFrame>
        <p:nvGraphicFramePr>
          <p:cNvPr id="32770" name="Object 2"/>
          <p:cNvGraphicFramePr>
            <a:graphicFrameLocks noChangeAspect="1"/>
          </p:cNvGraphicFramePr>
          <p:nvPr>
            <p:extLst>
              <p:ext uri="{D42A27DB-BD31-4B8C-83A1-F6EECF244321}">
                <p14:modId xmlns:p14="http://schemas.microsoft.com/office/powerpoint/2010/main" val="3897592387"/>
              </p:ext>
            </p:extLst>
          </p:nvPr>
        </p:nvGraphicFramePr>
        <p:xfrm>
          <a:off x="3962400" y="4826580"/>
          <a:ext cx="4675187" cy="1726620"/>
        </p:xfrm>
        <a:graphic>
          <a:graphicData uri="http://schemas.openxmlformats.org/presentationml/2006/ole">
            <mc:AlternateContent xmlns:mc="http://schemas.openxmlformats.org/markup-compatibility/2006">
              <mc:Choice xmlns:v="urn:schemas-microsoft-com:vml" Requires="v">
                <p:oleObj name="Visio" r:id="rId2" imgW="3455270" imgH="1275945" progId="">
                  <p:embed/>
                </p:oleObj>
              </mc:Choice>
              <mc:Fallback>
                <p:oleObj name="Visio" r:id="rId2" imgW="3455270" imgH="1275945"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826580"/>
                        <a:ext cx="4675187" cy="172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213847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 Selectors</a:t>
            </a:r>
          </a:p>
        </p:txBody>
      </p:sp>
      <p:sp>
        <p:nvSpPr>
          <p:cNvPr id="4" name="Content Placeholder 3"/>
          <p:cNvSpPr>
            <a:spLocks noGrp="1"/>
          </p:cNvSpPr>
          <p:nvPr>
            <p:ph idx="1"/>
          </p:nvPr>
        </p:nvSpPr>
        <p:spPr>
          <a:xfrm>
            <a:off x="914400" y="1646237"/>
            <a:ext cx="7391400" cy="4525963"/>
          </a:xfrm>
        </p:spPr>
        <p:txBody>
          <a:bodyPr/>
          <a:lstStyle/>
          <a:p>
            <a:pPr algn="just">
              <a:buFont typeface="Wingdings" pitchFamily="2" charset="2"/>
              <a:buChar char="Ø"/>
            </a:pPr>
            <a:r>
              <a:rPr lang="en-US" dirty="0"/>
              <a:t>An </a:t>
            </a:r>
            <a:r>
              <a:rPr lang="en-US" b="1" dirty="0">
                <a:solidFill>
                  <a:schemeClr val="accent1"/>
                </a:solidFill>
              </a:rPr>
              <a:t>id selector</a:t>
            </a:r>
            <a:r>
              <a:rPr lang="en-US" dirty="0">
                <a:solidFill>
                  <a:schemeClr val="accent1"/>
                </a:solidFill>
              </a:rPr>
              <a:t> </a:t>
            </a:r>
            <a:r>
              <a:rPr lang="en-US" dirty="0"/>
              <a:t>allows you to target a specific element by its id attribute regardless of its type or position. </a:t>
            </a:r>
          </a:p>
          <a:p>
            <a:pPr algn="just">
              <a:buFont typeface="Wingdings" pitchFamily="2" charset="2"/>
              <a:buChar char="Ø"/>
            </a:pPr>
            <a:r>
              <a:rPr lang="en-US" dirty="0"/>
              <a:t>If an HTML element has been labeled with an id attribute, then you can target it for styling by using an id selector, which takes the form: pound/hash (#) followed by the id name.</a:t>
            </a:r>
          </a:p>
          <a:p>
            <a:pPr algn="just"/>
            <a:endParaRPr lang="en-US" dirty="0"/>
          </a:p>
          <a:p>
            <a:pPr algn="just"/>
            <a:r>
              <a:rPr lang="en-US" dirty="0"/>
              <a:t>Note: You should only be using an </a:t>
            </a:r>
            <a:r>
              <a:rPr lang="en-US" b="1" dirty="0"/>
              <a:t>id</a:t>
            </a:r>
            <a:r>
              <a:rPr lang="en-US" dirty="0"/>
              <a:t> once per page</a:t>
            </a:r>
          </a:p>
        </p:txBody>
      </p:sp>
      <p:sp>
        <p:nvSpPr>
          <p:cNvPr id="5" name="Content Placeholder 4"/>
          <p:cNvSpPr>
            <a:spLocks noGrp="1"/>
          </p:cNvSpPr>
          <p:nvPr>
            <p:ph sz="quarter" idx="13"/>
          </p:nvPr>
        </p:nvSpPr>
        <p:spPr/>
        <p:txBody>
          <a:bodyPr>
            <a:normAutofit lnSpcReduction="10000"/>
          </a:bodyPr>
          <a:lstStyle/>
          <a:p>
            <a:r>
              <a:rPr lang="en-US" dirty="0"/>
              <a:t>Target a specific element by its id attribute </a:t>
            </a:r>
          </a:p>
        </p:txBody>
      </p:sp>
    </p:spTree>
    <p:extLst>
      <p:ext uri="{BB962C8B-B14F-4D97-AF65-F5344CB8AC3E}">
        <p14:creationId xmlns:p14="http://schemas.microsoft.com/office/powerpoint/2010/main" val="30321422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Id Selectors</a:t>
            </a:r>
          </a:p>
        </p:txBody>
      </p:sp>
      <p:sp>
        <p:nvSpPr>
          <p:cNvPr id="6" name="Rectangle 1"/>
          <p:cNvSpPr>
            <a:spLocks noChangeArrowheads="1"/>
          </p:cNvSpPr>
          <p:nvPr/>
        </p:nvSpPr>
        <p:spPr bwMode="auto">
          <a:xfrm>
            <a:off x="990600" y="1238250"/>
            <a:ext cx="5334000" cy="432836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&lt;head </a:t>
            </a:r>
            <a:r>
              <a:rPr lang="en-US" sz="1000" dirty="0" err="1">
                <a:latin typeface="Consolas"/>
                <a:ea typeface="Calibri"/>
                <a:cs typeface="Times New Roman"/>
              </a:rPr>
              <a:t>lang</a:t>
            </a:r>
            <a:r>
              <a:rPr lang="en-US" sz="1000" dirty="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&lt;meta </a:t>
            </a:r>
            <a:r>
              <a:rPr lang="en-US" sz="1000" dirty="0" err="1">
                <a:latin typeface="Consolas"/>
                <a:ea typeface="Calibri"/>
                <a:cs typeface="Times New Roman"/>
              </a:rPr>
              <a:t>charset</a:t>
            </a:r>
            <a:r>
              <a:rPr lang="en-US" sz="1000" dirty="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&lt;title&gt;Share Your Travels -- New York - Central Park&lt;/title&gt;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a:t>
            </a:r>
            <a:r>
              <a:rPr lang="en-US" sz="1000" b="1" dirty="0" err="1">
                <a:solidFill>
                  <a:srgbClr val="C00000"/>
                </a:solidFill>
                <a:latin typeface="Consolas"/>
                <a:ea typeface="Calibri"/>
                <a:cs typeface="Times New Roman"/>
              </a:rPr>
              <a:t>latestComment</a:t>
            </a:r>
            <a:r>
              <a:rPr lang="en-US" sz="1000" b="1" dirty="0">
                <a:solidFill>
                  <a:srgbClr val="C00000"/>
                </a:solidFill>
                <a:latin typeface="Consolas"/>
                <a:ea typeface="Calibri"/>
                <a:cs typeface="Times New Roman"/>
              </a:rPr>
              <a:t> {</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font-style: italic;</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color: brown;</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a:solidFill>
                  <a:srgbClr val="C00000"/>
                </a:solidFill>
                <a:latin typeface="Consolas"/>
                <a:ea typeface="Calibri"/>
                <a:cs typeface="Times New Roman"/>
              </a:rPr>
              <a:t>		}</a:t>
            </a:r>
            <a:endParaRPr lang="en-US" sz="100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&lt;h1&gt;Reviews&lt;/h1&gt;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 </a:t>
            </a:r>
            <a:r>
              <a:rPr lang="en-US" sz="1000" b="1" dirty="0">
                <a:solidFill>
                  <a:srgbClr val="C00000"/>
                </a:solidFill>
                <a:latin typeface="Consolas"/>
                <a:ea typeface="Calibri"/>
                <a:cs typeface="Times New Roman"/>
              </a:rPr>
              <a:t>id="</a:t>
            </a:r>
            <a:r>
              <a:rPr lang="en-US" sz="1000" b="1" dirty="0" err="1">
                <a:solidFill>
                  <a:srgbClr val="C00000"/>
                </a:solidFill>
                <a:latin typeface="Consolas"/>
                <a:ea typeface="Calibri"/>
                <a:cs typeface="Times New Roman"/>
              </a:rPr>
              <a:t>latestComment</a:t>
            </a:r>
            <a:r>
              <a:rPr lang="en-US" sz="1000" b="1" dirty="0">
                <a:solidFill>
                  <a:srgbClr val="C00000"/>
                </a:solidFill>
                <a:latin typeface="Consolas"/>
                <a:ea typeface="Calibri"/>
                <a:cs typeface="Times New Roman"/>
              </a:rPr>
              <a:t>"</a:t>
            </a:r>
            <a:r>
              <a:rPr lang="en-US" sz="100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&lt;p&gt;By Ricardo on &lt;time&gt;September 15, 2012&lt;/time&gt;&lt;/p&gt;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&lt;p&gt;By Susan on &lt;time&gt;October 1, 2012&lt;/time&gt;&lt;/p&gt;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a:latin typeface="Consolas"/>
                <a:ea typeface="Calibri"/>
                <a:cs typeface="Times New Roman"/>
              </a:rPr>
              <a:t>&lt;/body&gt;</a:t>
            </a:r>
          </a:p>
        </p:txBody>
      </p:sp>
      <p:graphicFrame>
        <p:nvGraphicFramePr>
          <p:cNvPr id="33794" name="Object 2"/>
          <p:cNvGraphicFramePr>
            <a:graphicFrameLocks noChangeAspect="1"/>
          </p:cNvGraphicFramePr>
          <p:nvPr>
            <p:extLst>
              <p:ext uri="{D42A27DB-BD31-4B8C-83A1-F6EECF244321}">
                <p14:modId xmlns:p14="http://schemas.microsoft.com/office/powerpoint/2010/main" val="2768846388"/>
              </p:ext>
            </p:extLst>
          </p:nvPr>
        </p:nvGraphicFramePr>
        <p:xfrm>
          <a:off x="3886200" y="5124450"/>
          <a:ext cx="4717671" cy="1733550"/>
        </p:xfrm>
        <a:graphic>
          <a:graphicData uri="http://schemas.openxmlformats.org/presentationml/2006/ole">
            <mc:AlternateContent xmlns:mc="http://schemas.openxmlformats.org/markup-compatibility/2006">
              <mc:Choice xmlns:v="urn:schemas-microsoft-com:vml" Requires="v">
                <p:oleObj name="Visio" r:id="rId2" imgW="3473369" imgH="1275945" progId="">
                  <p:embed/>
                </p:oleObj>
              </mc:Choice>
              <mc:Fallback>
                <p:oleObj name="Visio" r:id="rId2" imgW="3473369" imgH="1275945"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124450"/>
                        <a:ext cx="4717671"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382629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 versus Class Selectors</a:t>
            </a:r>
          </a:p>
        </p:txBody>
      </p:sp>
      <p:sp>
        <p:nvSpPr>
          <p:cNvPr id="4" name="Content Placeholder 3"/>
          <p:cNvSpPr>
            <a:spLocks noGrp="1"/>
          </p:cNvSpPr>
          <p:nvPr>
            <p:ph idx="1"/>
          </p:nvPr>
        </p:nvSpPr>
        <p:spPr>
          <a:xfrm>
            <a:off x="914400" y="1722437"/>
            <a:ext cx="7010400" cy="4525963"/>
          </a:xfrm>
        </p:spPr>
        <p:txBody>
          <a:bodyPr/>
          <a:lstStyle/>
          <a:p>
            <a:pPr algn="just">
              <a:buFont typeface="Wingdings" pitchFamily="2" charset="2"/>
              <a:buChar char="ü"/>
            </a:pPr>
            <a:r>
              <a:rPr lang="en-US" dirty="0"/>
              <a:t>Id selectors should only be used when referencing a single HTML element since an id attribute can only be assigned to a single HTML element. </a:t>
            </a:r>
          </a:p>
          <a:p>
            <a:pPr algn="just">
              <a:buFont typeface="Wingdings" pitchFamily="2" charset="2"/>
              <a:buChar char="ü"/>
            </a:pPr>
            <a:r>
              <a:rPr lang="en-US" dirty="0"/>
              <a:t>Class selectors should be used when (potentially) referencing several related elements.</a:t>
            </a:r>
          </a:p>
        </p:txBody>
      </p:sp>
      <p:sp>
        <p:nvSpPr>
          <p:cNvPr id="5" name="Content Placeholder 4"/>
          <p:cNvSpPr>
            <a:spLocks noGrp="1"/>
          </p:cNvSpPr>
          <p:nvPr>
            <p:ph sz="quarter" idx="13"/>
          </p:nvPr>
        </p:nvSpPr>
        <p:spPr/>
        <p:txBody>
          <a:bodyPr>
            <a:normAutofit lnSpcReduction="10000"/>
          </a:bodyPr>
          <a:lstStyle/>
          <a:p>
            <a:r>
              <a:rPr lang="en-US" dirty="0"/>
              <a:t>How to decide</a:t>
            </a:r>
          </a:p>
        </p:txBody>
      </p:sp>
    </p:spTree>
    <p:extLst>
      <p:ext uri="{BB962C8B-B14F-4D97-AF65-F5344CB8AC3E}">
        <p14:creationId xmlns:p14="http://schemas.microsoft.com/office/powerpoint/2010/main" val="27057862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Selectors</a:t>
            </a:r>
          </a:p>
        </p:txBody>
      </p:sp>
      <p:sp>
        <p:nvSpPr>
          <p:cNvPr id="3" name="Content Placeholder 2"/>
          <p:cNvSpPr>
            <a:spLocks noGrp="1"/>
          </p:cNvSpPr>
          <p:nvPr>
            <p:ph idx="1"/>
          </p:nvPr>
        </p:nvSpPr>
        <p:spPr>
          <a:xfrm>
            <a:off x="914400" y="1646237"/>
            <a:ext cx="7239000" cy="4525963"/>
          </a:xfrm>
        </p:spPr>
        <p:txBody>
          <a:bodyPr/>
          <a:lstStyle/>
          <a:p>
            <a:pPr algn="just">
              <a:buFont typeface="Wingdings" pitchFamily="2" charset="2"/>
              <a:buChar char="v"/>
            </a:pPr>
            <a:r>
              <a:rPr lang="en-US" dirty="0"/>
              <a:t>An </a:t>
            </a:r>
            <a:r>
              <a:rPr lang="en-US" b="1" dirty="0">
                <a:solidFill>
                  <a:schemeClr val="accent1"/>
                </a:solidFill>
              </a:rPr>
              <a:t>attribute selector</a:t>
            </a:r>
            <a:r>
              <a:rPr lang="en-US" dirty="0">
                <a:solidFill>
                  <a:schemeClr val="accent1"/>
                </a:solidFill>
              </a:rPr>
              <a:t> </a:t>
            </a:r>
            <a:r>
              <a:rPr lang="en-US" dirty="0"/>
              <a:t>provides a way to select HTML elements by either the presence of an element attribute or by the value of an attribute. </a:t>
            </a:r>
          </a:p>
          <a:p>
            <a:pPr algn="just">
              <a:buFont typeface="Wingdings" pitchFamily="2" charset="2"/>
              <a:buChar char="v"/>
            </a:pPr>
            <a:r>
              <a:rPr lang="en-US" dirty="0"/>
              <a:t>This can be a very powerful technique, but because of uneven support by some of the browsers, not all web authors have used them.</a:t>
            </a:r>
          </a:p>
          <a:p>
            <a:pPr algn="just">
              <a:buFont typeface="Wingdings" pitchFamily="2" charset="2"/>
              <a:buChar char="v"/>
            </a:pPr>
            <a:r>
              <a:rPr lang="en-US" dirty="0"/>
              <a:t>Attribute selectors can be a very helpful technique in the styling of hyperlinks and images.</a:t>
            </a:r>
          </a:p>
          <a:p>
            <a:pPr algn="just"/>
            <a:endParaRPr lang="en-US" dirty="0"/>
          </a:p>
        </p:txBody>
      </p:sp>
      <p:sp>
        <p:nvSpPr>
          <p:cNvPr id="4" name="Content Placeholder 3"/>
          <p:cNvSpPr>
            <a:spLocks noGrp="1"/>
          </p:cNvSpPr>
          <p:nvPr>
            <p:ph sz="quarter" idx="13"/>
          </p:nvPr>
        </p:nvSpPr>
        <p:spPr/>
        <p:txBody>
          <a:bodyPr>
            <a:normAutofit fontScale="92500"/>
          </a:bodyPr>
          <a:lstStyle/>
          <a:p>
            <a:r>
              <a:rPr lang="en-US" dirty="0"/>
              <a:t>Selecting via presence of element attribute or by the value of an attribute</a:t>
            </a:r>
          </a:p>
        </p:txBody>
      </p:sp>
    </p:spTree>
    <p:extLst>
      <p:ext uri="{BB962C8B-B14F-4D97-AF65-F5344CB8AC3E}">
        <p14:creationId xmlns:p14="http://schemas.microsoft.com/office/powerpoint/2010/main" val="27932442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Selectors</a:t>
            </a:r>
          </a:p>
        </p:txBody>
      </p:sp>
      <p:sp>
        <p:nvSpPr>
          <p:cNvPr id="5" name="Rectangle 1"/>
          <p:cNvSpPr>
            <a:spLocks noChangeArrowheads="1"/>
          </p:cNvSpPr>
          <p:nvPr/>
        </p:nvSpPr>
        <p:spPr bwMode="auto">
          <a:xfrm>
            <a:off x="339436" y="1447800"/>
            <a:ext cx="5638800" cy="5283498"/>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&lt;head </a:t>
            </a:r>
            <a:r>
              <a:rPr lang="en-US" sz="1050" dirty="0" err="1">
                <a:latin typeface="Consolas"/>
                <a:ea typeface="Calibri"/>
                <a:cs typeface="Times New Roman"/>
              </a:rPr>
              <a:t>lang</a:t>
            </a:r>
            <a:r>
              <a:rPr lang="en-US" sz="1050" dirty="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&lt;meta </a:t>
            </a:r>
            <a:r>
              <a:rPr lang="en-US" sz="1050" dirty="0" err="1">
                <a:latin typeface="Consolas"/>
                <a:ea typeface="Calibri"/>
                <a:cs typeface="Times New Roman"/>
              </a:rPr>
              <a:t>charset</a:t>
            </a:r>
            <a:r>
              <a:rPr lang="en-US" sz="1050" dirty="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&lt;title&gt;Share Your Travels&lt;/title&gt;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50" b="1" dirty="0">
                <a:solidFill>
                  <a:srgbClr val="C00000"/>
                </a:solidFill>
                <a:latin typeface="Consolas"/>
                <a:ea typeface="Calibri"/>
                <a:cs typeface="Times New Roman"/>
              </a:rPr>
              <a:t>		[title] {</a:t>
            </a:r>
            <a:endParaRPr lang="en-US" sz="105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50" b="1" dirty="0">
                <a:solidFill>
                  <a:srgbClr val="C00000"/>
                </a:solidFill>
                <a:latin typeface="Consolas"/>
                <a:ea typeface="Calibri"/>
                <a:cs typeface="Times New Roman"/>
              </a:rPr>
              <a:t>			cursor: help;</a:t>
            </a:r>
            <a:endParaRPr lang="en-US" sz="105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50" b="1" dirty="0">
                <a:solidFill>
                  <a:srgbClr val="C00000"/>
                </a:solidFill>
                <a:latin typeface="Consolas"/>
                <a:ea typeface="Calibri"/>
                <a:cs typeface="Times New Roman"/>
              </a:rPr>
              <a:t>			padding-bottom: 3px;</a:t>
            </a:r>
            <a:endParaRPr lang="en-US" sz="105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50" b="1" dirty="0">
                <a:solidFill>
                  <a:srgbClr val="C00000"/>
                </a:solidFill>
                <a:latin typeface="Consolas"/>
                <a:ea typeface="Calibri"/>
                <a:cs typeface="Times New Roman"/>
              </a:rPr>
              <a:t>			border-bottom: 2px dotted blue;</a:t>
            </a:r>
            <a:endParaRPr lang="en-US" sz="105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50" b="1" dirty="0">
                <a:solidFill>
                  <a:srgbClr val="C00000"/>
                </a:solidFill>
                <a:latin typeface="Consolas"/>
                <a:ea typeface="Calibri"/>
                <a:cs typeface="Times New Roman"/>
              </a:rPr>
              <a:t>			text-decoration: none;</a:t>
            </a:r>
            <a:endParaRPr lang="en-US" sz="105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50" b="1" dirty="0">
                <a:solidFill>
                  <a:srgbClr val="C00000"/>
                </a:solidFill>
                <a:latin typeface="Consolas"/>
                <a:ea typeface="Calibri"/>
                <a:cs typeface="Times New Roman"/>
              </a:rPr>
              <a:t>		}</a:t>
            </a:r>
            <a:endParaRPr lang="en-US" sz="1050" dirty="0">
              <a:latin typeface="Consolas"/>
              <a:ea typeface="Calibri"/>
              <a:cs typeface="Times New Roman"/>
            </a:endParaRP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a:t>
            </a:r>
            <a:r>
              <a:rPr lang="en-US" sz="1050" dirty="0" err="1">
                <a:latin typeface="Consolas"/>
                <a:ea typeface="Calibri"/>
                <a:cs typeface="Times New Roman"/>
              </a:rPr>
              <a:t>img</a:t>
            </a:r>
            <a:r>
              <a:rPr lang="en-US" sz="1050" dirty="0">
                <a:latin typeface="Consolas"/>
                <a:ea typeface="Calibri"/>
                <a:cs typeface="Times New Roman"/>
              </a:rPr>
              <a:t> </a:t>
            </a:r>
            <a:r>
              <a:rPr lang="en-US" sz="1050" dirty="0" err="1">
                <a:latin typeface="Consolas"/>
                <a:ea typeface="Calibri"/>
                <a:cs typeface="Times New Roman"/>
              </a:rPr>
              <a:t>src</a:t>
            </a:r>
            <a:r>
              <a:rPr lang="en-US" sz="1050" dirty="0">
                <a:latin typeface="Consolas"/>
                <a:ea typeface="Calibri"/>
                <a:cs typeface="Times New Roman"/>
              </a:rPr>
              <a:t>="images/flags/CA.png" </a:t>
            </a:r>
            <a:r>
              <a:rPr lang="en-US" sz="1050" b="1" dirty="0">
                <a:solidFill>
                  <a:srgbClr val="C00000"/>
                </a:solidFill>
                <a:latin typeface="Consolas"/>
                <a:ea typeface="Calibri"/>
                <a:cs typeface="Times New Roman"/>
              </a:rPr>
              <a:t>title="Canada Flag"</a:t>
            </a:r>
            <a:r>
              <a:rPr lang="en-US" sz="1050" dirty="0">
                <a:latin typeface="Consolas"/>
                <a:ea typeface="Calibri"/>
                <a:cs typeface="Times New Roman"/>
              </a:rPr>
              <a:t> /&gt;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&lt;h2&gt;&lt;a </a:t>
            </a:r>
            <a:r>
              <a:rPr lang="en-US" sz="1050" dirty="0" err="1">
                <a:latin typeface="Consolas"/>
                <a:ea typeface="Calibri"/>
                <a:cs typeface="Times New Roman"/>
              </a:rPr>
              <a:t>href</a:t>
            </a:r>
            <a:r>
              <a:rPr lang="en-US" sz="1050" dirty="0">
                <a:latin typeface="Consolas"/>
                <a:ea typeface="Calibri"/>
                <a:cs typeface="Times New Roman"/>
              </a:rPr>
              <a:t>="</a:t>
            </a:r>
            <a:r>
              <a:rPr lang="en-US" sz="1050" dirty="0" err="1">
                <a:latin typeface="Consolas"/>
                <a:ea typeface="Calibri"/>
                <a:cs typeface="Times New Roman"/>
              </a:rPr>
              <a:t>countries.php?id</a:t>
            </a:r>
            <a:r>
              <a:rPr lang="en-US" sz="1050" dirty="0">
                <a:latin typeface="Consolas"/>
                <a:ea typeface="Calibri"/>
                <a:cs typeface="Times New Roman"/>
              </a:rPr>
              <a:t>=CA" title="see posts from Canada"&gt;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Canada&lt;/a&gt;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&lt;/h2&gt;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&lt;p&gt;Canada is a North American country consisting of … &lt;/p&gt;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a:t>
            </a:r>
            <a:r>
              <a:rPr lang="en-US" sz="1050" dirty="0" err="1">
                <a:latin typeface="Consolas"/>
                <a:ea typeface="Calibri"/>
                <a:cs typeface="Times New Roman"/>
              </a:rPr>
              <a:t>img</a:t>
            </a:r>
            <a:r>
              <a:rPr lang="en-US" sz="1050" dirty="0">
                <a:latin typeface="Consolas"/>
                <a:ea typeface="Calibri"/>
                <a:cs typeface="Times New Roman"/>
              </a:rPr>
              <a:t> </a:t>
            </a:r>
            <a:r>
              <a:rPr lang="en-US" sz="1050" dirty="0" err="1">
                <a:latin typeface="Consolas"/>
                <a:ea typeface="Calibri"/>
                <a:cs typeface="Times New Roman"/>
              </a:rPr>
              <a:t>src</a:t>
            </a:r>
            <a:r>
              <a:rPr lang="en-US" sz="1050" dirty="0">
                <a:latin typeface="Consolas"/>
                <a:ea typeface="Calibri"/>
                <a:cs typeface="Times New Roman"/>
              </a:rPr>
              <a:t>="images/square/6114907897.jpg" </a:t>
            </a:r>
            <a:r>
              <a:rPr lang="en-US" sz="1050" b="1" dirty="0">
                <a:solidFill>
                  <a:srgbClr val="C00000"/>
                </a:solidFill>
                <a:latin typeface="Consolas"/>
                <a:ea typeface="Calibri"/>
                <a:cs typeface="Times New Roman"/>
              </a:rPr>
              <a:t>title="At top of </a:t>
            </a:r>
            <a:r>
              <a:rPr lang="en-US" sz="1050" b="1" dirty="0" err="1">
                <a:solidFill>
                  <a:srgbClr val="C00000"/>
                </a:solidFill>
                <a:latin typeface="Consolas"/>
                <a:ea typeface="Calibri"/>
                <a:cs typeface="Times New Roman"/>
              </a:rPr>
              <a:t>Sulpher</a:t>
            </a:r>
            <a:r>
              <a:rPr lang="en-US" sz="1050" b="1" dirty="0">
                <a:solidFill>
                  <a:srgbClr val="C00000"/>
                </a:solidFill>
                <a:latin typeface="Consolas"/>
                <a:ea typeface="Calibri"/>
                <a:cs typeface="Times New Roman"/>
              </a:rPr>
              <a:t> Mountain"</a:t>
            </a:r>
            <a:r>
              <a:rPr lang="en-US" sz="105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a:t>
            </a:r>
            <a:r>
              <a:rPr lang="en-US" sz="1050" dirty="0" err="1">
                <a:latin typeface="Consolas"/>
                <a:ea typeface="Calibri"/>
                <a:cs typeface="Times New Roman"/>
              </a:rPr>
              <a:t>img</a:t>
            </a:r>
            <a:r>
              <a:rPr lang="en-US" sz="1050" dirty="0">
                <a:latin typeface="Consolas"/>
                <a:ea typeface="Calibri"/>
                <a:cs typeface="Times New Roman"/>
              </a:rPr>
              <a:t> </a:t>
            </a:r>
            <a:r>
              <a:rPr lang="en-US" sz="1050" dirty="0" err="1">
                <a:latin typeface="Consolas"/>
                <a:ea typeface="Calibri"/>
                <a:cs typeface="Times New Roman"/>
              </a:rPr>
              <a:t>src</a:t>
            </a:r>
            <a:r>
              <a:rPr lang="en-US" sz="1050" dirty="0">
                <a:latin typeface="Consolas"/>
                <a:ea typeface="Calibri"/>
                <a:cs typeface="Times New Roman"/>
              </a:rPr>
              <a:t>="images/square/6592317633.jpg" </a:t>
            </a:r>
            <a:r>
              <a:rPr lang="en-US" sz="1050" b="1" dirty="0">
                <a:solidFill>
                  <a:srgbClr val="C00000"/>
                </a:solidFill>
                <a:latin typeface="Consolas"/>
                <a:ea typeface="Calibri"/>
                <a:cs typeface="Times New Roman"/>
              </a:rPr>
              <a:t>title="Grace Presbyterian Church"</a:t>
            </a:r>
            <a:r>
              <a:rPr lang="en-US" sz="105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a:t>
            </a:r>
            <a:r>
              <a:rPr lang="en-US" sz="1050" dirty="0" err="1">
                <a:latin typeface="Consolas"/>
                <a:ea typeface="Calibri"/>
                <a:cs typeface="Times New Roman"/>
              </a:rPr>
              <a:t>img</a:t>
            </a:r>
            <a:r>
              <a:rPr lang="en-US" sz="1050" dirty="0">
                <a:latin typeface="Consolas"/>
                <a:ea typeface="Calibri"/>
                <a:cs typeface="Times New Roman"/>
              </a:rPr>
              <a:t> </a:t>
            </a:r>
            <a:r>
              <a:rPr lang="en-US" sz="1050" dirty="0" err="1">
                <a:latin typeface="Consolas"/>
                <a:ea typeface="Calibri"/>
                <a:cs typeface="Times New Roman"/>
              </a:rPr>
              <a:t>src</a:t>
            </a:r>
            <a:r>
              <a:rPr lang="en-US" sz="1050" dirty="0">
                <a:latin typeface="Consolas"/>
                <a:ea typeface="Calibri"/>
                <a:cs typeface="Times New Roman"/>
              </a:rPr>
              <a:t>="images/square/6592914823.jpg" </a:t>
            </a:r>
            <a:r>
              <a:rPr lang="en-US" sz="1050" b="1" dirty="0">
                <a:solidFill>
                  <a:srgbClr val="C00000"/>
                </a:solidFill>
                <a:latin typeface="Consolas"/>
                <a:ea typeface="Calibri"/>
                <a:cs typeface="Times New Roman"/>
              </a:rPr>
              <a:t>title="Calgary Downtown"</a:t>
            </a:r>
            <a:r>
              <a:rPr lang="en-US" sz="1050" dirty="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50" dirty="0">
                <a:latin typeface="Consolas"/>
                <a:ea typeface="Calibri"/>
                <a:cs typeface="Times New Roman"/>
              </a:rPr>
              <a:t>&lt;/body&gt;</a:t>
            </a:r>
          </a:p>
        </p:txBody>
      </p:sp>
      <p:graphicFrame>
        <p:nvGraphicFramePr>
          <p:cNvPr id="34818" name="Object 2"/>
          <p:cNvGraphicFramePr>
            <a:graphicFrameLocks noChangeAspect="1"/>
          </p:cNvGraphicFramePr>
          <p:nvPr>
            <p:extLst>
              <p:ext uri="{D42A27DB-BD31-4B8C-83A1-F6EECF244321}">
                <p14:modId xmlns:p14="http://schemas.microsoft.com/office/powerpoint/2010/main" val="3091532803"/>
              </p:ext>
            </p:extLst>
          </p:nvPr>
        </p:nvGraphicFramePr>
        <p:xfrm>
          <a:off x="4132502" y="1371600"/>
          <a:ext cx="5011498" cy="3352800"/>
        </p:xfrm>
        <a:graphic>
          <a:graphicData uri="http://schemas.openxmlformats.org/presentationml/2006/ole">
            <mc:AlternateContent xmlns:mc="http://schemas.openxmlformats.org/markup-compatibility/2006">
              <mc:Choice xmlns:v="urn:schemas-microsoft-com:vml" Requires="v">
                <p:oleObj name="Visio" r:id="rId2" imgW="4493661" imgH="3006657" progId="">
                  <p:embed/>
                </p:oleObj>
              </mc:Choice>
              <mc:Fallback>
                <p:oleObj name="Visio" r:id="rId2" imgW="4493661" imgH="3006657"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502" y="1371600"/>
                        <a:ext cx="501149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129086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6868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57200" y="-304800"/>
            <a:ext cx="8229600" cy="1143000"/>
          </a:xfrm>
        </p:spPr>
        <p:txBody>
          <a:bodyPr/>
          <a:lstStyle/>
          <a:p>
            <a:r>
              <a:rPr lang="en-US" dirty="0"/>
              <a:t>Attribute Selectors</a:t>
            </a:r>
          </a:p>
        </p:txBody>
      </p:sp>
    </p:spTree>
    <p:extLst>
      <p:ext uri="{BB962C8B-B14F-4D97-AF65-F5344CB8AC3E}">
        <p14:creationId xmlns:p14="http://schemas.microsoft.com/office/powerpoint/2010/main" val="8785092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50838"/>
            <a:ext cx="7772400" cy="1020762"/>
          </a:xfrm>
        </p:spPr>
        <p:txBody>
          <a:bodyPr>
            <a:normAutofit fontScale="90000"/>
          </a:bodyPr>
          <a:lstStyle/>
          <a:p>
            <a:r>
              <a:rPr lang="en-US" b="1" dirty="0"/>
              <a:t>Pseudo Selectors</a:t>
            </a:r>
            <a:br>
              <a:rPr lang="en-US" b="1" dirty="0"/>
            </a:br>
            <a:endParaRPr lang="en-US" dirty="0"/>
          </a:p>
        </p:txBody>
      </p:sp>
      <p:sp>
        <p:nvSpPr>
          <p:cNvPr id="3" name="Content Placeholder 2"/>
          <p:cNvSpPr>
            <a:spLocks noGrp="1"/>
          </p:cNvSpPr>
          <p:nvPr>
            <p:ph idx="1"/>
          </p:nvPr>
        </p:nvSpPr>
        <p:spPr>
          <a:xfrm>
            <a:off x="914400" y="1646237"/>
            <a:ext cx="7391400" cy="4525963"/>
          </a:xfrm>
        </p:spPr>
        <p:txBody>
          <a:bodyPr/>
          <a:lstStyle/>
          <a:p>
            <a:pPr algn="just">
              <a:buFont typeface="Wingdings" pitchFamily="2" charset="2"/>
              <a:buChar char="v"/>
            </a:pPr>
            <a:r>
              <a:rPr lang="en-US" dirty="0"/>
              <a:t>A </a:t>
            </a:r>
            <a:r>
              <a:rPr lang="en-US" b="1" dirty="0">
                <a:solidFill>
                  <a:schemeClr val="accent1"/>
                </a:solidFill>
              </a:rPr>
              <a:t>pseudo-element selector</a:t>
            </a:r>
            <a:r>
              <a:rPr lang="en-US" dirty="0">
                <a:solidFill>
                  <a:schemeClr val="accent1"/>
                </a:solidFill>
              </a:rPr>
              <a:t> </a:t>
            </a:r>
            <a:r>
              <a:rPr lang="en-US" dirty="0"/>
              <a:t>is a way to select something that does not exist explicitly as an element in the HTML document tree but which is still a recognizable selectable object. </a:t>
            </a:r>
          </a:p>
          <a:p>
            <a:pPr algn="just">
              <a:buFont typeface="Wingdings" pitchFamily="2" charset="2"/>
              <a:buChar char="v"/>
            </a:pPr>
            <a:r>
              <a:rPr lang="en-US" dirty="0"/>
              <a:t>A </a:t>
            </a:r>
            <a:r>
              <a:rPr lang="en-US" b="1" dirty="0">
                <a:solidFill>
                  <a:schemeClr val="accent1"/>
                </a:solidFill>
              </a:rPr>
              <a:t>pseudo-class selector</a:t>
            </a:r>
            <a:r>
              <a:rPr lang="en-US" dirty="0">
                <a:solidFill>
                  <a:schemeClr val="accent1"/>
                </a:solidFill>
              </a:rPr>
              <a:t> </a:t>
            </a:r>
            <a:r>
              <a:rPr lang="en-US" dirty="0"/>
              <a:t>does apply to an HTML element, but targets either a particular state or, in CSS3, a variety of family relationships.</a:t>
            </a:r>
          </a:p>
          <a:p>
            <a:pPr algn="just">
              <a:buFont typeface="Wingdings" pitchFamily="2" charset="2"/>
              <a:buChar char="v"/>
            </a:pPr>
            <a:r>
              <a:rPr lang="en-US" dirty="0"/>
              <a:t>The most common use of this type of selectors is for targeting link states.</a:t>
            </a:r>
          </a:p>
        </p:txBody>
      </p:sp>
      <p:sp>
        <p:nvSpPr>
          <p:cNvPr id="4" name="Content Placeholder 3"/>
          <p:cNvSpPr>
            <a:spLocks noGrp="1"/>
          </p:cNvSpPr>
          <p:nvPr>
            <p:ph sz="quarter" idx="13"/>
          </p:nvPr>
        </p:nvSpPr>
        <p:spPr/>
        <p:txBody>
          <a:bodyPr>
            <a:normAutofit lnSpcReduction="10000"/>
          </a:bodyPr>
          <a:lstStyle/>
          <a:p>
            <a:r>
              <a:rPr lang="en-US" dirty="0"/>
              <a:t>Select something that does not exist explicitly as an element</a:t>
            </a:r>
          </a:p>
        </p:txBody>
      </p:sp>
    </p:spTree>
    <p:extLst>
      <p:ext uri="{BB962C8B-B14F-4D97-AF65-F5344CB8AC3E}">
        <p14:creationId xmlns:p14="http://schemas.microsoft.com/office/powerpoint/2010/main" val="15581104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Pseudo Selectors</a:t>
            </a:r>
            <a:endParaRPr lang="en-US" dirty="0"/>
          </a:p>
        </p:txBody>
      </p:sp>
      <p:pic>
        <p:nvPicPr>
          <p:cNvPr id="4" name="Picture 3" descr="Screen Shot 2014-02-09 at 9.53.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5257800" cy="5428324"/>
          </a:xfrm>
          <a:prstGeom prst="rect">
            <a:avLst/>
          </a:prstGeom>
        </p:spPr>
      </p:pic>
    </p:spTree>
    <p:extLst>
      <p:ext uri="{BB962C8B-B14F-4D97-AF65-F5344CB8AC3E}">
        <p14:creationId xmlns:p14="http://schemas.microsoft.com/office/powerpoint/2010/main" val="3497639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XHTML</a:t>
            </a:r>
          </a:p>
        </p:txBody>
      </p:sp>
      <p:sp>
        <p:nvSpPr>
          <p:cNvPr id="3" name="Content Placeholder 2"/>
          <p:cNvSpPr>
            <a:spLocks noGrp="1"/>
          </p:cNvSpPr>
          <p:nvPr>
            <p:ph idx="1"/>
          </p:nvPr>
        </p:nvSpPr>
        <p:spPr>
          <a:xfrm>
            <a:off x="914400" y="1646237"/>
            <a:ext cx="7543800" cy="4525963"/>
          </a:xfrm>
        </p:spPr>
        <p:txBody>
          <a:bodyPr/>
          <a:lstStyle/>
          <a:p>
            <a:pPr algn="just"/>
            <a:r>
              <a:rPr lang="en-US" dirty="0"/>
              <a:t>To help web authors, two versions of XHTML were created: </a:t>
            </a:r>
          </a:p>
          <a:p>
            <a:pPr algn="just"/>
            <a:r>
              <a:rPr lang="en-US" b="1" dirty="0">
                <a:solidFill>
                  <a:schemeClr val="accent1"/>
                </a:solidFill>
              </a:rPr>
              <a:t>XHTML 1.0 Strict</a:t>
            </a:r>
            <a:r>
              <a:rPr lang="en-US" dirty="0">
                <a:solidFill>
                  <a:schemeClr val="accent1"/>
                </a:solidFill>
              </a:rPr>
              <a:t> </a:t>
            </a:r>
            <a:r>
              <a:rPr lang="en-US" dirty="0"/>
              <a:t>and </a:t>
            </a:r>
            <a:r>
              <a:rPr lang="en-US" b="1" dirty="0">
                <a:solidFill>
                  <a:schemeClr val="accent1"/>
                </a:solidFill>
              </a:rPr>
              <a:t>XHTML 1.0 Transitional</a:t>
            </a:r>
            <a:r>
              <a:rPr lang="en-US" dirty="0"/>
              <a:t>. </a:t>
            </a:r>
          </a:p>
          <a:p>
            <a:pPr marL="342900" indent="-342900" algn="just">
              <a:buFont typeface="Arial" panose="020B0604020202020204" pitchFamily="34" charset="0"/>
              <a:buChar char="•"/>
            </a:pPr>
            <a:r>
              <a:rPr lang="en-US" dirty="0"/>
              <a:t>The </a:t>
            </a:r>
            <a:r>
              <a:rPr lang="en-US" b="1" dirty="0"/>
              <a:t>strict</a:t>
            </a:r>
            <a:r>
              <a:rPr lang="en-US" dirty="0"/>
              <a:t> version was meant to be rendered by a browser using the strict syntax rules and tag support described by the W3C XHTML 1.0 Strict specification.</a:t>
            </a:r>
          </a:p>
          <a:p>
            <a:pPr marL="342900" indent="-342900" algn="just">
              <a:buFont typeface="Arial" panose="020B0604020202020204" pitchFamily="34" charset="0"/>
              <a:buChar char="•"/>
            </a:pPr>
            <a:r>
              <a:rPr lang="en-US" dirty="0"/>
              <a:t>The </a:t>
            </a:r>
            <a:r>
              <a:rPr lang="en-US" b="1" dirty="0"/>
              <a:t>transitional</a:t>
            </a:r>
            <a:r>
              <a:rPr lang="en-US" dirty="0"/>
              <a:t> recommendation is a more forgiving flavor of XHTML, and was meant to act as a temporary transition to the eventual global adoption of XHTML Strict.</a:t>
            </a:r>
          </a:p>
        </p:txBody>
      </p:sp>
      <p:sp>
        <p:nvSpPr>
          <p:cNvPr id="4" name="Content Placeholder 3"/>
          <p:cNvSpPr>
            <a:spLocks noGrp="1"/>
          </p:cNvSpPr>
          <p:nvPr>
            <p:ph sz="quarter" idx="13"/>
          </p:nvPr>
        </p:nvSpPr>
        <p:spPr/>
        <p:txBody>
          <a:bodyPr>
            <a:normAutofit lnSpcReduction="10000"/>
          </a:bodyPr>
          <a:lstStyle/>
          <a:p>
            <a:r>
              <a:rPr lang="en-US" dirty="0"/>
              <a:t>Two versions</a:t>
            </a:r>
          </a:p>
        </p:txBody>
      </p:sp>
    </p:spTree>
    <p:extLst>
      <p:ext uri="{BB962C8B-B14F-4D97-AF65-F5344CB8AC3E}">
        <p14:creationId xmlns:p14="http://schemas.microsoft.com/office/powerpoint/2010/main" val="33363831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89916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457200" y="-228600"/>
            <a:ext cx="8229600" cy="990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a:t>Common Pseudo-Class and Pseudo-Element Selectors</a:t>
            </a:r>
            <a:endParaRPr lang="en-US" sz="2800" dirty="0"/>
          </a:p>
        </p:txBody>
      </p:sp>
    </p:spTree>
    <p:extLst>
      <p:ext uri="{BB962C8B-B14F-4D97-AF65-F5344CB8AC3E}">
        <p14:creationId xmlns:p14="http://schemas.microsoft.com/office/powerpoint/2010/main" val="8133025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Contextual Selectors</a:t>
            </a:r>
          </a:p>
        </p:txBody>
      </p:sp>
      <p:sp>
        <p:nvSpPr>
          <p:cNvPr id="3" name="Content Placeholder 2"/>
          <p:cNvSpPr>
            <a:spLocks noGrp="1"/>
          </p:cNvSpPr>
          <p:nvPr>
            <p:ph idx="1"/>
          </p:nvPr>
        </p:nvSpPr>
        <p:spPr>
          <a:xfrm>
            <a:off x="914400" y="1646237"/>
            <a:ext cx="7391400" cy="4602163"/>
          </a:xfrm>
        </p:spPr>
        <p:txBody>
          <a:bodyPr>
            <a:normAutofit/>
          </a:bodyPr>
          <a:lstStyle/>
          <a:p>
            <a:pPr algn="just">
              <a:buFont typeface="Wingdings" pitchFamily="2" charset="2"/>
              <a:buChar char="v"/>
            </a:pPr>
            <a:r>
              <a:rPr lang="en-US" dirty="0"/>
              <a:t>A </a:t>
            </a:r>
            <a:r>
              <a:rPr lang="en-US" b="1" dirty="0">
                <a:solidFill>
                  <a:schemeClr val="accent1"/>
                </a:solidFill>
              </a:rPr>
              <a:t>contextual selector</a:t>
            </a:r>
            <a:r>
              <a:rPr lang="en-US" dirty="0">
                <a:solidFill>
                  <a:schemeClr val="accent1"/>
                </a:solidFill>
              </a:rPr>
              <a:t> </a:t>
            </a:r>
            <a:r>
              <a:rPr lang="en-US" dirty="0"/>
              <a:t>(in CSS3 also called </a:t>
            </a:r>
            <a:r>
              <a:rPr lang="en-US" b="1" dirty="0">
                <a:solidFill>
                  <a:schemeClr val="accent1"/>
                </a:solidFill>
              </a:rPr>
              <a:t>combinators</a:t>
            </a:r>
            <a:r>
              <a:rPr lang="en-US" dirty="0"/>
              <a:t>) allows you to select elements based on their ancestors, descendants, or siblings. </a:t>
            </a:r>
          </a:p>
          <a:p>
            <a:pPr algn="just">
              <a:buFont typeface="Wingdings" pitchFamily="2" charset="2"/>
              <a:buChar char="v"/>
            </a:pPr>
            <a:r>
              <a:rPr lang="en-US" dirty="0"/>
              <a:t>That is, it selects elements based on their context or their relation to other elements in the document tree. </a:t>
            </a:r>
          </a:p>
        </p:txBody>
      </p:sp>
      <p:sp>
        <p:nvSpPr>
          <p:cNvPr id="4" name="Content Placeholder 3"/>
          <p:cNvSpPr>
            <a:spLocks noGrp="1"/>
          </p:cNvSpPr>
          <p:nvPr>
            <p:ph sz="quarter" idx="13"/>
          </p:nvPr>
        </p:nvSpPr>
        <p:spPr/>
        <p:txBody>
          <a:bodyPr>
            <a:normAutofit lnSpcReduction="10000"/>
          </a:bodyPr>
          <a:lstStyle/>
          <a:p>
            <a:r>
              <a:rPr lang="en-US" dirty="0"/>
              <a:t>Select elements based on their ancestors, descendants, or siblings</a:t>
            </a:r>
          </a:p>
        </p:txBody>
      </p:sp>
    </p:spTree>
    <p:extLst>
      <p:ext uri="{BB962C8B-B14F-4D97-AF65-F5344CB8AC3E}">
        <p14:creationId xmlns:p14="http://schemas.microsoft.com/office/powerpoint/2010/main" val="22598414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Contextual Selectors</a:t>
            </a:r>
          </a:p>
        </p:txBody>
      </p:sp>
      <p:graphicFrame>
        <p:nvGraphicFramePr>
          <p:cNvPr id="5" name="Table 4"/>
          <p:cNvGraphicFramePr>
            <a:graphicFrameLocks noGrp="1"/>
          </p:cNvGraphicFramePr>
          <p:nvPr>
            <p:extLst>
              <p:ext uri="{D42A27DB-BD31-4B8C-83A1-F6EECF244321}">
                <p14:modId xmlns:p14="http://schemas.microsoft.com/office/powerpoint/2010/main" val="2220971245"/>
              </p:ext>
            </p:extLst>
          </p:nvPr>
        </p:nvGraphicFramePr>
        <p:xfrm>
          <a:off x="914400" y="1409699"/>
          <a:ext cx="7620000" cy="4493162"/>
        </p:xfrm>
        <a:graphic>
          <a:graphicData uri="http://schemas.openxmlformats.org/drawingml/2006/table">
            <a:tbl>
              <a:tblPr firstRow="1" firstCol="1">
                <a:tableStyleId>{5C22544A-7EE6-4342-B048-85BDC9FD1C3A}</a:tableStyleId>
              </a:tblPr>
              <a:tblGrid>
                <a:gridCol w="1524000">
                  <a:extLst>
                    <a:ext uri="{9D8B030D-6E8A-4147-A177-3AD203B41FA5}">
                      <a16:colId xmlns:a16="http://schemas.microsoft.com/office/drawing/2014/main" val="20000"/>
                    </a:ext>
                  </a:extLst>
                </a:gridCol>
                <a:gridCol w="2134810">
                  <a:extLst>
                    <a:ext uri="{9D8B030D-6E8A-4147-A177-3AD203B41FA5}">
                      <a16:colId xmlns:a16="http://schemas.microsoft.com/office/drawing/2014/main" val="20001"/>
                    </a:ext>
                  </a:extLst>
                </a:gridCol>
                <a:gridCol w="3961190">
                  <a:extLst>
                    <a:ext uri="{9D8B030D-6E8A-4147-A177-3AD203B41FA5}">
                      <a16:colId xmlns:a16="http://schemas.microsoft.com/office/drawing/2014/main" val="20002"/>
                    </a:ext>
                  </a:extLst>
                </a:gridCol>
              </a:tblGrid>
              <a:tr h="284513">
                <a:tc>
                  <a:txBody>
                    <a:bodyPr/>
                    <a:lstStyle/>
                    <a:p>
                      <a:pPr marL="0" marR="0" algn="ctr">
                        <a:lnSpc>
                          <a:spcPts val="1500"/>
                        </a:lnSpc>
                        <a:spcBef>
                          <a:spcPts val="0"/>
                        </a:spcBef>
                        <a:spcAft>
                          <a:spcPts val="1400"/>
                        </a:spcAft>
                      </a:pPr>
                      <a:r>
                        <a:rPr lang="en-US" sz="1400" dirty="0"/>
                        <a:t>Selector</a:t>
                      </a:r>
                      <a:endParaRPr lang="en-US" sz="1400" dirty="0">
                        <a:solidFill>
                          <a:srgbClr val="1F497D"/>
                        </a:solidFill>
                        <a:latin typeface="Calibri"/>
                        <a:ea typeface="Calibri"/>
                        <a:cs typeface="Times New Roman"/>
                      </a:endParaRPr>
                    </a:p>
                  </a:txBody>
                  <a:tcPr marL="68580" marR="68580" marT="0" marB="0" anchor="ctr"/>
                </a:tc>
                <a:tc>
                  <a:txBody>
                    <a:bodyPr/>
                    <a:lstStyle/>
                    <a:p>
                      <a:pPr marL="0" marR="0" algn="ctr">
                        <a:lnSpc>
                          <a:spcPts val="1500"/>
                        </a:lnSpc>
                        <a:spcBef>
                          <a:spcPts val="0"/>
                        </a:spcBef>
                        <a:spcAft>
                          <a:spcPts val="1400"/>
                        </a:spcAft>
                      </a:pPr>
                      <a:r>
                        <a:rPr lang="en-US" sz="1400"/>
                        <a:t>Matches</a:t>
                      </a:r>
                      <a:endParaRPr lang="en-US" sz="1400">
                        <a:solidFill>
                          <a:srgbClr val="1F497D"/>
                        </a:solidFill>
                        <a:latin typeface="Calibri"/>
                        <a:ea typeface="Calibri"/>
                        <a:cs typeface="Times New Roman"/>
                      </a:endParaRPr>
                    </a:p>
                  </a:txBody>
                  <a:tcPr marL="68580" marR="68580" marT="0" marB="0" anchor="ctr"/>
                </a:tc>
                <a:tc>
                  <a:txBody>
                    <a:bodyPr/>
                    <a:lstStyle/>
                    <a:p>
                      <a:pPr marL="0" marR="0" algn="ctr">
                        <a:lnSpc>
                          <a:spcPts val="1500"/>
                        </a:lnSpc>
                        <a:spcBef>
                          <a:spcPts val="0"/>
                        </a:spcBef>
                        <a:spcAft>
                          <a:spcPts val="1400"/>
                        </a:spcAft>
                      </a:pPr>
                      <a:r>
                        <a:rPr lang="en-US" sz="1400"/>
                        <a:t>Example</a:t>
                      </a:r>
                      <a:endParaRPr lang="en-US" sz="1400">
                        <a:solidFill>
                          <a:srgbClr val="1F497D"/>
                        </a:solidFill>
                        <a:latin typeface="Calibri"/>
                        <a:ea typeface="Calibri"/>
                        <a:cs typeface="Times New Roman"/>
                      </a:endParaRPr>
                    </a:p>
                  </a:txBody>
                  <a:tcPr marL="68580" marR="68580" marT="0" marB="0" anchor="ctr"/>
                </a:tc>
                <a:extLst>
                  <a:ext uri="{0D108BD9-81ED-4DB2-BD59-A6C34878D82A}">
                    <a16:rowId xmlns:a16="http://schemas.microsoft.com/office/drawing/2014/main" val="10000"/>
                  </a:ext>
                </a:extLst>
              </a:tr>
              <a:tr h="1270825">
                <a:tc>
                  <a:txBody>
                    <a:bodyPr/>
                    <a:lstStyle/>
                    <a:p>
                      <a:pPr marL="0" marR="0" algn="ctr">
                        <a:lnSpc>
                          <a:spcPts val="1500"/>
                        </a:lnSpc>
                        <a:spcBef>
                          <a:spcPts val="700"/>
                        </a:spcBef>
                        <a:spcAft>
                          <a:spcPts val="700"/>
                        </a:spcAft>
                      </a:pPr>
                      <a:r>
                        <a:rPr lang="en-US" sz="1800" dirty="0"/>
                        <a:t>Descendant</a:t>
                      </a:r>
                      <a:endParaRPr lang="en-US" sz="1800" b="1" dirty="0">
                        <a:latin typeface="Calibri"/>
                        <a:ea typeface="Times New Roman"/>
                        <a:cs typeface="Times New Roman"/>
                      </a:endParaRPr>
                    </a:p>
                  </a:txBody>
                  <a:tcPr marL="68580" marR="68580" marT="0" marB="0" anchor="ctr"/>
                </a:tc>
                <a:tc>
                  <a:txBody>
                    <a:bodyPr/>
                    <a:lstStyle/>
                    <a:p>
                      <a:pPr marL="0" marR="0" algn="ctr">
                        <a:lnSpc>
                          <a:spcPts val="1500"/>
                        </a:lnSpc>
                        <a:spcBef>
                          <a:spcPts val="700"/>
                        </a:spcBef>
                        <a:spcAft>
                          <a:spcPts val="700"/>
                        </a:spcAft>
                      </a:pPr>
                      <a:r>
                        <a:rPr lang="en-US" sz="1800" dirty="0"/>
                        <a:t>A specified element that is contained somewhere within another specified element</a:t>
                      </a:r>
                      <a:endParaRPr lang="en-US" sz="1800" dirty="0">
                        <a:latin typeface="Calibri"/>
                        <a:ea typeface="Times New Roman"/>
                        <a:cs typeface="Times New Roman"/>
                      </a:endParaRPr>
                    </a:p>
                  </a:txBody>
                  <a:tcPr marL="68580" marR="68580" marT="0" marB="0" anchor="ctr"/>
                </a:tc>
                <a:tc>
                  <a:txBody>
                    <a:bodyPr/>
                    <a:lstStyle/>
                    <a:p>
                      <a:pPr marL="0" marR="0" algn="ctr">
                        <a:lnSpc>
                          <a:spcPts val="1500"/>
                        </a:lnSpc>
                        <a:spcBef>
                          <a:spcPts val="700"/>
                        </a:spcBef>
                        <a:spcAft>
                          <a:spcPts val="0"/>
                        </a:spcAft>
                        <a:tabLst>
                          <a:tab pos="342900" algn="l"/>
                          <a:tab pos="685800" algn="l"/>
                          <a:tab pos="1028700" algn="l"/>
                          <a:tab pos="1371600" algn="l"/>
                          <a:tab pos="1714500" algn="l"/>
                        </a:tabLst>
                      </a:pPr>
                      <a:r>
                        <a:rPr lang="en-US" sz="1400" dirty="0"/>
                        <a:t>div p</a:t>
                      </a:r>
                    </a:p>
                    <a:p>
                      <a:pPr marL="0" marR="0" algn="ctr">
                        <a:lnSpc>
                          <a:spcPts val="1500"/>
                        </a:lnSpc>
                        <a:spcBef>
                          <a:spcPts val="700"/>
                        </a:spcBef>
                        <a:spcAft>
                          <a:spcPts val="700"/>
                        </a:spcAft>
                      </a:pPr>
                      <a:r>
                        <a:rPr lang="en-US" sz="1800" dirty="0"/>
                        <a:t>Selects a </a:t>
                      </a:r>
                      <a:r>
                        <a:rPr lang="en-US" sz="2000" dirty="0"/>
                        <a:t>&lt;p&gt;</a:t>
                      </a:r>
                      <a:r>
                        <a:rPr lang="en-US" sz="1800" dirty="0"/>
                        <a:t> element that is contained somewhere within a </a:t>
                      </a:r>
                      <a:r>
                        <a:rPr lang="en-US" sz="2000" dirty="0"/>
                        <a:t>&lt;div&gt;</a:t>
                      </a:r>
                      <a:r>
                        <a:rPr lang="en-US" sz="1800" dirty="0"/>
                        <a:t> element. That is, the &lt;p&gt; can be any descendant, not just a child.</a:t>
                      </a:r>
                      <a:endParaRPr lang="en-US" sz="1800" dirty="0">
                        <a:latin typeface="Calibri"/>
                        <a:ea typeface="Times New Roman"/>
                        <a:cs typeface="Times New Roman"/>
                      </a:endParaRPr>
                    </a:p>
                  </a:txBody>
                  <a:tcPr marL="68580" marR="68580" marT="0" marB="0" anchor="ctr"/>
                </a:tc>
                <a:extLst>
                  <a:ext uri="{0D108BD9-81ED-4DB2-BD59-A6C34878D82A}">
                    <a16:rowId xmlns:a16="http://schemas.microsoft.com/office/drawing/2014/main" val="10001"/>
                  </a:ext>
                </a:extLst>
              </a:tr>
              <a:tr h="986312">
                <a:tc>
                  <a:txBody>
                    <a:bodyPr/>
                    <a:lstStyle/>
                    <a:p>
                      <a:pPr marL="0" marR="0" algn="ctr">
                        <a:lnSpc>
                          <a:spcPts val="1500"/>
                        </a:lnSpc>
                        <a:spcBef>
                          <a:spcPts val="700"/>
                        </a:spcBef>
                        <a:spcAft>
                          <a:spcPts val="700"/>
                        </a:spcAft>
                      </a:pPr>
                      <a:r>
                        <a:rPr lang="en-US" sz="1800" dirty="0"/>
                        <a:t>Child</a:t>
                      </a:r>
                      <a:endParaRPr lang="en-US" sz="1800" b="1" dirty="0">
                        <a:latin typeface="Calibri"/>
                        <a:ea typeface="Times New Roman"/>
                        <a:cs typeface="Times New Roman"/>
                      </a:endParaRPr>
                    </a:p>
                  </a:txBody>
                  <a:tcPr marL="68580" marR="68580" marT="0" marB="0" anchor="ctr"/>
                </a:tc>
                <a:tc>
                  <a:txBody>
                    <a:bodyPr/>
                    <a:lstStyle/>
                    <a:p>
                      <a:pPr marL="0" marR="0" algn="ctr">
                        <a:lnSpc>
                          <a:spcPts val="1500"/>
                        </a:lnSpc>
                        <a:spcBef>
                          <a:spcPts val="700"/>
                        </a:spcBef>
                        <a:spcAft>
                          <a:spcPts val="700"/>
                        </a:spcAft>
                      </a:pPr>
                      <a:r>
                        <a:rPr lang="en-US" sz="1800" dirty="0"/>
                        <a:t>A specified element that is a direct child of the specified element</a:t>
                      </a:r>
                      <a:endParaRPr lang="en-US" sz="1800" dirty="0">
                        <a:latin typeface="Calibri"/>
                        <a:ea typeface="Times New Roman"/>
                        <a:cs typeface="Times New Roman"/>
                      </a:endParaRPr>
                    </a:p>
                  </a:txBody>
                  <a:tcPr marL="68580" marR="68580" marT="0" marB="0" anchor="ctr"/>
                </a:tc>
                <a:tc>
                  <a:txBody>
                    <a:bodyPr/>
                    <a:lstStyle/>
                    <a:p>
                      <a:pPr marL="0" marR="0" algn="ctr">
                        <a:lnSpc>
                          <a:spcPts val="1500"/>
                        </a:lnSpc>
                        <a:spcBef>
                          <a:spcPts val="700"/>
                        </a:spcBef>
                        <a:spcAft>
                          <a:spcPts val="0"/>
                        </a:spcAft>
                        <a:tabLst>
                          <a:tab pos="342900" algn="l"/>
                          <a:tab pos="685800" algn="l"/>
                          <a:tab pos="1028700" algn="l"/>
                          <a:tab pos="1371600" algn="l"/>
                          <a:tab pos="1714500" algn="l"/>
                        </a:tabLst>
                      </a:pPr>
                      <a:r>
                        <a:rPr lang="en-US" sz="1400" dirty="0"/>
                        <a:t>div&gt;h2</a:t>
                      </a:r>
                    </a:p>
                    <a:p>
                      <a:pPr marL="0" marR="0" algn="ctr">
                        <a:lnSpc>
                          <a:spcPts val="1500"/>
                        </a:lnSpc>
                        <a:spcBef>
                          <a:spcPts val="700"/>
                        </a:spcBef>
                        <a:spcAft>
                          <a:spcPts val="700"/>
                        </a:spcAft>
                      </a:pPr>
                      <a:r>
                        <a:rPr lang="en-US" sz="1800" dirty="0"/>
                        <a:t>Selects an </a:t>
                      </a:r>
                      <a:r>
                        <a:rPr lang="en-US" sz="2000" dirty="0"/>
                        <a:t>&lt;h2&gt;</a:t>
                      </a:r>
                      <a:r>
                        <a:rPr lang="en-US" sz="1800" dirty="0"/>
                        <a:t> element that is a child of a </a:t>
                      </a:r>
                      <a:r>
                        <a:rPr lang="en-US" sz="2000" dirty="0"/>
                        <a:t>&lt;div&gt;</a:t>
                      </a:r>
                      <a:r>
                        <a:rPr lang="en-US" sz="1800" dirty="0"/>
                        <a:t> element.</a:t>
                      </a:r>
                      <a:endParaRPr lang="en-US" sz="1800" dirty="0">
                        <a:latin typeface="Calibri"/>
                        <a:ea typeface="Times New Roman"/>
                        <a:cs typeface="Times New Roman"/>
                      </a:endParaRPr>
                    </a:p>
                  </a:txBody>
                  <a:tcPr marL="68580" marR="68580" marT="0" marB="0" anchor="ctr"/>
                </a:tc>
                <a:extLst>
                  <a:ext uri="{0D108BD9-81ED-4DB2-BD59-A6C34878D82A}">
                    <a16:rowId xmlns:a16="http://schemas.microsoft.com/office/drawing/2014/main" val="10002"/>
                  </a:ext>
                </a:extLst>
              </a:tr>
              <a:tr h="853539">
                <a:tc>
                  <a:txBody>
                    <a:bodyPr/>
                    <a:lstStyle/>
                    <a:p>
                      <a:pPr marL="0" marR="0" algn="ctr">
                        <a:lnSpc>
                          <a:spcPts val="1500"/>
                        </a:lnSpc>
                        <a:spcBef>
                          <a:spcPts val="700"/>
                        </a:spcBef>
                        <a:spcAft>
                          <a:spcPts val="700"/>
                        </a:spcAft>
                      </a:pPr>
                      <a:r>
                        <a:rPr lang="en-US" sz="1800" dirty="0"/>
                        <a:t>Adjacent Sibling</a:t>
                      </a:r>
                      <a:endParaRPr lang="en-US" sz="1800" b="1" dirty="0">
                        <a:latin typeface="Calibri"/>
                        <a:ea typeface="Times New Roman"/>
                        <a:cs typeface="Times New Roman"/>
                      </a:endParaRPr>
                    </a:p>
                  </a:txBody>
                  <a:tcPr marL="68580" marR="68580" marT="0" marB="0" anchor="ctr"/>
                </a:tc>
                <a:tc>
                  <a:txBody>
                    <a:bodyPr/>
                    <a:lstStyle/>
                    <a:p>
                      <a:pPr marL="0" marR="0" algn="ctr">
                        <a:lnSpc>
                          <a:spcPts val="1500"/>
                        </a:lnSpc>
                        <a:spcBef>
                          <a:spcPts val="700"/>
                        </a:spcBef>
                        <a:spcAft>
                          <a:spcPts val="700"/>
                        </a:spcAft>
                      </a:pPr>
                      <a:r>
                        <a:rPr lang="en-US" sz="1800" dirty="0"/>
                        <a:t>A specified element that is the next sibling (i.e., comes directly after) of the specified element.</a:t>
                      </a:r>
                      <a:endParaRPr lang="en-US" sz="1800" dirty="0">
                        <a:latin typeface="Calibri"/>
                        <a:ea typeface="Times New Roman"/>
                        <a:cs typeface="Times New Roman"/>
                      </a:endParaRPr>
                    </a:p>
                  </a:txBody>
                  <a:tcPr marL="68580" marR="68580" marT="0" marB="0" anchor="ctr"/>
                </a:tc>
                <a:tc>
                  <a:txBody>
                    <a:bodyPr/>
                    <a:lstStyle/>
                    <a:p>
                      <a:pPr marL="0" marR="0" algn="ctr">
                        <a:lnSpc>
                          <a:spcPts val="1500"/>
                        </a:lnSpc>
                        <a:spcBef>
                          <a:spcPts val="700"/>
                        </a:spcBef>
                        <a:spcAft>
                          <a:spcPts val="0"/>
                        </a:spcAft>
                        <a:tabLst>
                          <a:tab pos="342900" algn="l"/>
                          <a:tab pos="685800" algn="l"/>
                          <a:tab pos="1028700" algn="l"/>
                          <a:tab pos="1371600" algn="l"/>
                          <a:tab pos="1714500" algn="l"/>
                        </a:tabLst>
                      </a:pPr>
                      <a:r>
                        <a:rPr lang="en-US" sz="1400" dirty="0"/>
                        <a:t>h3+p</a:t>
                      </a:r>
                    </a:p>
                    <a:p>
                      <a:pPr marL="0" marR="0" algn="ctr">
                        <a:lnSpc>
                          <a:spcPts val="1500"/>
                        </a:lnSpc>
                        <a:spcBef>
                          <a:spcPts val="700"/>
                        </a:spcBef>
                        <a:spcAft>
                          <a:spcPts val="700"/>
                        </a:spcAft>
                      </a:pPr>
                      <a:r>
                        <a:rPr lang="en-US" sz="1800" dirty="0"/>
                        <a:t>Selects the first &lt;p&gt; after any </a:t>
                      </a:r>
                      <a:r>
                        <a:rPr lang="en-US" sz="2000" dirty="0"/>
                        <a:t>&lt;h3&gt;</a:t>
                      </a:r>
                      <a:r>
                        <a:rPr lang="en-US" sz="1800" dirty="0"/>
                        <a:t>.</a:t>
                      </a:r>
                      <a:endParaRPr lang="en-US" sz="1800" dirty="0">
                        <a:latin typeface="Calibri"/>
                        <a:ea typeface="Times New Roman"/>
                        <a:cs typeface="Times New Roman"/>
                      </a:endParaRPr>
                    </a:p>
                  </a:txBody>
                  <a:tcPr marL="68580" marR="68580" marT="0" marB="0" anchor="ctr"/>
                </a:tc>
                <a:extLst>
                  <a:ext uri="{0D108BD9-81ED-4DB2-BD59-A6C34878D82A}">
                    <a16:rowId xmlns:a16="http://schemas.microsoft.com/office/drawing/2014/main" val="10003"/>
                  </a:ext>
                </a:extLst>
              </a:tr>
              <a:tr h="986312">
                <a:tc>
                  <a:txBody>
                    <a:bodyPr/>
                    <a:lstStyle/>
                    <a:p>
                      <a:pPr marL="0" marR="0" algn="ctr">
                        <a:lnSpc>
                          <a:spcPts val="1500"/>
                        </a:lnSpc>
                        <a:spcBef>
                          <a:spcPts val="700"/>
                        </a:spcBef>
                        <a:spcAft>
                          <a:spcPts val="700"/>
                        </a:spcAft>
                      </a:pPr>
                      <a:r>
                        <a:rPr lang="en-US" sz="1800"/>
                        <a:t>General Sibling</a:t>
                      </a:r>
                      <a:endParaRPr lang="en-US" sz="1800" b="1">
                        <a:latin typeface="Calibri"/>
                        <a:ea typeface="Times New Roman"/>
                        <a:cs typeface="Times New Roman"/>
                      </a:endParaRPr>
                    </a:p>
                  </a:txBody>
                  <a:tcPr marL="68580" marR="68580" marT="0" marB="0" anchor="ctr"/>
                </a:tc>
                <a:tc>
                  <a:txBody>
                    <a:bodyPr/>
                    <a:lstStyle/>
                    <a:p>
                      <a:pPr marL="0" marR="0" algn="ctr">
                        <a:lnSpc>
                          <a:spcPts val="1500"/>
                        </a:lnSpc>
                        <a:spcBef>
                          <a:spcPts val="700"/>
                        </a:spcBef>
                        <a:spcAft>
                          <a:spcPts val="700"/>
                        </a:spcAft>
                      </a:pPr>
                      <a:r>
                        <a:rPr lang="en-US" sz="1800"/>
                        <a:t>A specified element that shares the same parent as the specified element.</a:t>
                      </a:r>
                      <a:endParaRPr lang="en-US" sz="1800">
                        <a:latin typeface="Calibri"/>
                        <a:ea typeface="Times New Roman"/>
                        <a:cs typeface="Times New Roman"/>
                      </a:endParaRPr>
                    </a:p>
                  </a:txBody>
                  <a:tcPr marL="68580" marR="68580" marT="0" marB="0" anchor="ctr"/>
                </a:tc>
                <a:tc>
                  <a:txBody>
                    <a:bodyPr/>
                    <a:lstStyle/>
                    <a:p>
                      <a:pPr marL="0" marR="0" algn="ctr">
                        <a:lnSpc>
                          <a:spcPts val="1500"/>
                        </a:lnSpc>
                        <a:spcBef>
                          <a:spcPts val="700"/>
                        </a:spcBef>
                        <a:spcAft>
                          <a:spcPts val="0"/>
                        </a:spcAft>
                        <a:tabLst>
                          <a:tab pos="342900" algn="l"/>
                          <a:tab pos="685800" algn="l"/>
                          <a:tab pos="1028700" algn="l"/>
                          <a:tab pos="1371600" algn="l"/>
                          <a:tab pos="1714500" algn="l"/>
                        </a:tabLst>
                      </a:pPr>
                      <a:r>
                        <a:rPr lang="en-US" sz="1400" dirty="0"/>
                        <a:t>h3~p</a:t>
                      </a:r>
                    </a:p>
                    <a:p>
                      <a:pPr marL="0" marR="0" algn="ctr">
                        <a:lnSpc>
                          <a:spcPts val="1500"/>
                        </a:lnSpc>
                        <a:spcBef>
                          <a:spcPts val="700"/>
                        </a:spcBef>
                        <a:spcAft>
                          <a:spcPts val="700"/>
                        </a:spcAft>
                      </a:pPr>
                      <a:r>
                        <a:rPr lang="en-US" sz="1800" dirty="0"/>
                        <a:t>Selects all the </a:t>
                      </a:r>
                      <a:r>
                        <a:rPr lang="en-US" sz="2000" dirty="0"/>
                        <a:t>&lt;p&gt;</a:t>
                      </a:r>
                      <a:r>
                        <a:rPr lang="en-US" sz="1800" dirty="0"/>
                        <a:t> elements that share the same parent as the </a:t>
                      </a:r>
                      <a:r>
                        <a:rPr lang="en-US" sz="2000" dirty="0"/>
                        <a:t>&lt;h3&gt;</a:t>
                      </a:r>
                      <a:r>
                        <a:rPr lang="en-US" sz="1800" dirty="0"/>
                        <a:t>.</a:t>
                      </a:r>
                      <a:endParaRPr lang="en-US" sz="1800" dirty="0">
                        <a:latin typeface="Calibri"/>
                        <a:ea typeface="Times New Roman"/>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129202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Contextual Selectors in Action</a:t>
            </a:r>
          </a:p>
        </p:txBody>
      </p:sp>
      <p:graphicFrame>
        <p:nvGraphicFramePr>
          <p:cNvPr id="3" name="Object 2"/>
          <p:cNvGraphicFramePr>
            <a:graphicFrameLocks noChangeAspect="1"/>
          </p:cNvGraphicFramePr>
          <p:nvPr>
            <p:extLst>
              <p:ext uri="{D42A27DB-BD31-4B8C-83A1-F6EECF244321}">
                <p14:modId xmlns:p14="http://schemas.microsoft.com/office/powerpoint/2010/main" val="2919694841"/>
              </p:ext>
            </p:extLst>
          </p:nvPr>
        </p:nvGraphicFramePr>
        <p:xfrm>
          <a:off x="609600" y="1066800"/>
          <a:ext cx="7672358" cy="5257800"/>
        </p:xfrm>
        <a:graphic>
          <a:graphicData uri="http://schemas.openxmlformats.org/presentationml/2006/ole">
            <mc:AlternateContent xmlns:mc="http://schemas.openxmlformats.org/markup-compatibility/2006">
              <mc:Choice xmlns:v="urn:schemas-microsoft-com:vml" Requires="v">
                <p:oleObj name="Visio" r:id="rId2" imgW="6648512" imgH="4556057" progId="">
                  <p:embed/>
                </p:oleObj>
              </mc:Choice>
              <mc:Fallback>
                <p:oleObj name="Visio" r:id="rId2" imgW="6648512" imgH="4556057"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72358" cy="525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357973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Descendant Selector</a:t>
            </a:r>
          </a:p>
        </p:txBody>
      </p:sp>
      <p:sp>
        <p:nvSpPr>
          <p:cNvPr id="4" name="Content Placeholder 3"/>
          <p:cNvSpPr>
            <a:spLocks noGrp="1"/>
          </p:cNvSpPr>
          <p:nvPr>
            <p:ph idx="1"/>
          </p:nvPr>
        </p:nvSpPr>
        <p:spPr>
          <a:xfrm>
            <a:off x="914400" y="1646237"/>
            <a:ext cx="7620000" cy="4525963"/>
          </a:xfrm>
        </p:spPr>
        <p:txBody>
          <a:bodyPr/>
          <a:lstStyle/>
          <a:p>
            <a:pPr algn="just">
              <a:buFont typeface="Wingdings" pitchFamily="2" charset="2"/>
              <a:buChar char="v"/>
            </a:pPr>
            <a:r>
              <a:rPr lang="en-US" dirty="0"/>
              <a:t>While some of these contextual selectors are used relatively infrequently, almost all web authors find themselves using descendant selectors.</a:t>
            </a:r>
          </a:p>
          <a:p>
            <a:pPr algn="just">
              <a:buFont typeface="Wingdings" pitchFamily="2" charset="2"/>
              <a:buChar char="v"/>
            </a:pPr>
            <a:r>
              <a:rPr lang="en-US" dirty="0"/>
              <a:t>A </a:t>
            </a:r>
            <a:r>
              <a:rPr lang="en-US" b="1" dirty="0">
                <a:solidFill>
                  <a:schemeClr val="accent1"/>
                </a:solidFill>
              </a:rPr>
              <a:t>descendant selector </a:t>
            </a:r>
            <a:r>
              <a:rPr lang="en-US" dirty="0"/>
              <a:t>matches all elements that are contained within another element. The character used to indicate descendant selection is the space character.</a:t>
            </a:r>
          </a:p>
        </p:txBody>
      </p:sp>
      <p:sp>
        <p:nvSpPr>
          <p:cNvPr id="5" name="Content Placeholder 4"/>
          <p:cNvSpPr>
            <a:spLocks noGrp="1"/>
          </p:cNvSpPr>
          <p:nvPr>
            <p:ph sz="quarter" idx="13"/>
          </p:nvPr>
        </p:nvSpPr>
        <p:spPr/>
        <p:txBody>
          <a:bodyPr>
            <a:normAutofit lnSpcReduction="10000"/>
          </a:bodyPr>
          <a:lstStyle/>
          <a:p>
            <a:r>
              <a:rPr lang="en-US" dirty="0"/>
              <a:t>Selects all elements that are contained within another element</a:t>
            </a:r>
          </a:p>
        </p:txBody>
      </p:sp>
      <p:graphicFrame>
        <p:nvGraphicFramePr>
          <p:cNvPr id="55298" name="Object 2"/>
          <p:cNvGraphicFramePr>
            <a:graphicFrameLocks noChangeAspect="1"/>
          </p:cNvGraphicFramePr>
          <p:nvPr/>
        </p:nvGraphicFramePr>
        <p:xfrm>
          <a:off x="990600" y="4419600"/>
          <a:ext cx="5472395" cy="1828800"/>
        </p:xfrm>
        <a:graphic>
          <a:graphicData uri="http://schemas.openxmlformats.org/presentationml/2006/ole">
            <mc:AlternateContent xmlns:mc="http://schemas.openxmlformats.org/markup-compatibility/2006">
              <mc:Choice xmlns:v="urn:schemas-microsoft-com:vml" Requires="v">
                <p:oleObj name="Visio" r:id="rId2" imgW="4341847" imgH="1451043" progId="">
                  <p:embed/>
                </p:oleObj>
              </mc:Choice>
              <mc:Fallback>
                <p:oleObj name="Visio" r:id="rId2" imgW="4341847" imgH="1451043"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419600"/>
                        <a:ext cx="547239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387473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The</a:t>
            </a:r>
            <a:r>
              <a:rPr lang="en-US" dirty="0">
                <a:solidFill>
                  <a:schemeClr val="tx2"/>
                </a:solidFill>
              </a:rPr>
              <a:t> cascade</a:t>
            </a:r>
            <a:r>
              <a:rPr lang="en-US" dirty="0"/>
              <a:t>: how styles interact</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a:t>
            </a:r>
            <a:r>
              <a:rPr lang="en-US" dirty="0">
                <a:solidFill>
                  <a:schemeClr val="tx1"/>
                </a:solidFill>
              </a:rPr>
              <a:t>7</a:t>
            </a:r>
          </a:p>
        </p:txBody>
      </p:sp>
    </p:spTree>
    <p:extLst>
      <p:ext uri="{BB962C8B-B14F-4D97-AF65-F5344CB8AC3E}">
        <p14:creationId xmlns:p14="http://schemas.microsoft.com/office/powerpoint/2010/main" val="20104624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Conflict Happens</a:t>
            </a:r>
          </a:p>
        </p:txBody>
      </p:sp>
      <p:sp>
        <p:nvSpPr>
          <p:cNvPr id="3" name="Content Placeholder 2"/>
          <p:cNvSpPr>
            <a:spLocks noGrp="1"/>
          </p:cNvSpPr>
          <p:nvPr>
            <p:ph idx="1"/>
          </p:nvPr>
        </p:nvSpPr>
        <p:spPr>
          <a:xfrm>
            <a:off x="914400" y="1646237"/>
            <a:ext cx="7315200" cy="4525963"/>
          </a:xfrm>
        </p:spPr>
        <p:txBody>
          <a:bodyPr/>
          <a:lstStyle/>
          <a:p>
            <a:pPr algn="just"/>
            <a:r>
              <a:rPr lang="en-US" dirty="0"/>
              <a:t>Because </a:t>
            </a:r>
          </a:p>
          <a:p>
            <a:pPr marL="225425" indent="-225425" algn="just">
              <a:buFont typeface="Arial" pitchFamily="34" charset="0"/>
              <a:buChar char="•"/>
            </a:pPr>
            <a:r>
              <a:rPr lang="en-US" dirty="0"/>
              <a:t>there are three different types of style sheets (author-created, user-defined, and the default browser style sheet), </a:t>
            </a:r>
          </a:p>
          <a:p>
            <a:pPr marL="225425" indent="-225425" algn="just">
              <a:buFont typeface="Arial" pitchFamily="34" charset="0"/>
              <a:buChar char="•"/>
            </a:pPr>
            <a:r>
              <a:rPr lang="en-US" dirty="0"/>
              <a:t>author-created </a:t>
            </a:r>
            <a:r>
              <a:rPr lang="en-US" dirty="0" err="1"/>
              <a:t>stylesheets</a:t>
            </a:r>
            <a:r>
              <a:rPr lang="en-US" dirty="0"/>
              <a:t> can define multiple rules for the same HTML element, </a:t>
            </a:r>
          </a:p>
          <a:p>
            <a:pPr algn="just"/>
            <a:r>
              <a:rPr lang="en-US" dirty="0"/>
              <a:t>CSS has a system to help the browser determine how to display elements when different style rules conflict. </a:t>
            </a:r>
          </a:p>
        </p:txBody>
      </p:sp>
      <p:sp>
        <p:nvSpPr>
          <p:cNvPr id="4" name="Content Placeholder 3"/>
          <p:cNvSpPr>
            <a:spLocks noGrp="1"/>
          </p:cNvSpPr>
          <p:nvPr>
            <p:ph sz="quarter" idx="13"/>
          </p:nvPr>
        </p:nvSpPr>
        <p:spPr/>
        <p:txBody>
          <a:bodyPr>
            <a:normAutofit lnSpcReduction="10000"/>
          </a:bodyPr>
          <a:lstStyle/>
          <a:p>
            <a:r>
              <a:rPr lang="en-US" dirty="0"/>
              <a:t>In CSS that is</a:t>
            </a:r>
          </a:p>
        </p:txBody>
      </p:sp>
    </p:spTree>
    <p:extLst>
      <p:ext uri="{BB962C8B-B14F-4D97-AF65-F5344CB8AC3E}">
        <p14:creationId xmlns:p14="http://schemas.microsoft.com/office/powerpoint/2010/main" val="19610025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Cascade</a:t>
            </a:r>
          </a:p>
        </p:txBody>
      </p:sp>
      <p:sp>
        <p:nvSpPr>
          <p:cNvPr id="3" name="Content Placeholder 2"/>
          <p:cNvSpPr>
            <a:spLocks noGrp="1"/>
          </p:cNvSpPr>
          <p:nvPr>
            <p:ph idx="1"/>
          </p:nvPr>
        </p:nvSpPr>
        <p:spPr>
          <a:xfrm>
            <a:off x="914400" y="1646237"/>
            <a:ext cx="7315200" cy="4525963"/>
          </a:xfrm>
        </p:spPr>
        <p:txBody>
          <a:bodyPr/>
          <a:lstStyle/>
          <a:p>
            <a:pPr algn="just">
              <a:buFont typeface="Wingdings" pitchFamily="2" charset="2"/>
              <a:buChar char="q"/>
            </a:pPr>
            <a:r>
              <a:rPr lang="en-US" dirty="0"/>
              <a:t>The “Cascade” in CSS refers to how conflicting rules are handled. </a:t>
            </a:r>
          </a:p>
          <a:p>
            <a:pPr algn="just">
              <a:buFont typeface="Wingdings" pitchFamily="2" charset="2"/>
              <a:buChar char="q"/>
            </a:pPr>
            <a:r>
              <a:rPr lang="en-US" dirty="0"/>
              <a:t>The visual metaphor behind the term </a:t>
            </a:r>
            <a:r>
              <a:rPr lang="en-US" b="1" dirty="0"/>
              <a:t>cascade</a:t>
            </a:r>
            <a:r>
              <a:rPr lang="en-US" dirty="0"/>
              <a:t> is that of a mountain stream progressing downstream over rocks.</a:t>
            </a:r>
          </a:p>
          <a:p>
            <a:pPr algn="just">
              <a:buFont typeface="Wingdings" pitchFamily="2" charset="2"/>
              <a:buChar char="q"/>
            </a:pPr>
            <a:r>
              <a:rPr lang="en-US" dirty="0"/>
              <a:t>The downward movement of water down a cascade is meant to be analogous to how a given style rule will continue to take precedence with child elements.</a:t>
            </a:r>
          </a:p>
          <a:p>
            <a:pPr algn="just"/>
            <a:endParaRPr lang="en-US" dirty="0"/>
          </a:p>
        </p:txBody>
      </p:sp>
      <p:sp>
        <p:nvSpPr>
          <p:cNvPr id="4" name="Content Placeholder 3"/>
          <p:cNvSpPr>
            <a:spLocks noGrp="1"/>
          </p:cNvSpPr>
          <p:nvPr>
            <p:ph sz="quarter" idx="13"/>
          </p:nvPr>
        </p:nvSpPr>
        <p:spPr/>
        <p:txBody>
          <a:bodyPr>
            <a:normAutofit lnSpcReduction="10000"/>
          </a:bodyPr>
          <a:lstStyle/>
          <a:p>
            <a:r>
              <a:rPr lang="en-US" dirty="0"/>
              <a:t>How conflicting rules are handled in CSS</a:t>
            </a:r>
          </a:p>
        </p:txBody>
      </p:sp>
    </p:spTree>
    <p:extLst>
      <p:ext uri="{BB962C8B-B14F-4D97-AF65-F5344CB8AC3E}">
        <p14:creationId xmlns:p14="http://schemas.microsoft.com/office/powerpoint/2010/main" val="13009131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Cascade Principles</a:t>
            </a:r>
          </a:p>
        </p:txBody>
      </p:sp>
      <p:sp>
        <p:nvSpPr>
          <p:cNvPr id="3" name="Content Placeholder 2"/>
          <p:cNvSpPr>
            <a:spLocks noGrp="1"/>
          </p:cNvSpPr>
          <p:nvPr>
            <p:ph idx="1"/>
          </p:nvPr>
        </p:nvSpPr>
        <p:spPr>
          <a:xfrm>
            <a:off x="914400" y="1646237"/>
            <a:ext cx="7620000" cy="4525963"/>
          </a:xfrm>
        </p:spPr>
        <p:txBody>
          <a:bodyPr/>
          <a:lstStyle/>
          <a:p>
            <a:pPr algn="just"/>
            <a:r>
              <a:rPr lang="en-US" dirty="0"/>
              <a:t>CSS uses the following cascade principles to help it deal with conflicts: </a:t>
            </a:r>
          </a:p>
          <a:p>
            <a:pPr marL="225425" indent="-225425" algn="just">
              <a:buFont typeface="Arial" pitchFamily="34" charset="0"/>
              <a:buChar char="•"/>
            </a:pPr>
            <a:r>
              <a:rPr lang="en-US" b="1" dirty="0">
                <a:solidFill>
                  <a:schemeClr val="accent1"/>
                </a:solidFill>
              </a:rPr>
              <a:t>inheritance, </a:t>
            </a:r>
          </a:p>
          <a:p>
            <a:pPr marL="225425" indent="-225425" algn="just">
              <a:buFont typeface="Arial" pitchFamily="34" charset="0"/>
              <a:buChar char="•"/>
            </a:pPr>
            <a:r>
              <a:rPr lang="en-US" b="1" dirty="0">
                <a:solidFill>
                  <a:schemeClr val="accent1"/>
                </a:solidFill>
              </a:rPr>
              <a:t>specificity, </a:t>
            </a:r>
          </a:p>
          <a:p>
            <a:pPr marL="225425" indent="-225425" algn="just">
              <a:buFont typeface="Arial" pitchFamily="34" charset="0"/>
              <a:buChar char="•"/>
            </a:pPr>
            <a:r>
              <a:rPr lang="en-US" b="1" dirty="0">
                <a:solidFill>
                  <a:schemeClr val="accent1"/>
                </a:solidFill>
              </a:rPr>
              <a:t>location</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6879321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a:xfrm>
            <a:off x="914400" y="1722437"/>
            <a:ext cx="7620000" cy="2697163"/>
          </a:xfrm>
        </p:spPr>
        <p:txBody>
          <a:bodyPr/>
          <a:lstStyle/>
          <a:p>
            <a:pPr algn="just">
              <a:buFont typeface="Wingdings" pitchFamily="2" charset="2"/>
              <a:buChar char="v"/>
            </a:pPr>
            <a:r>
              <a:rPr lang="en-US" dirty="0"/>
              <a:t>Many (but not all) CSS properties affect not only themselves but their descendants as well. </a:t>
            </a:r>
          </a:p>
          <a:p>
            <a:pPr algn="just">
              <a:buFont typeface="Wingdings" pitchFamily="2" charset="2"/>
              <a:buChar char="v"/>
            </a:pPr>
            <a:r>
              <a:rPr lang="en-US" dirty="0"/>
              <a:t>Font, color, list, and text properties are inheritable.</a:t>
            </a:r>
          </a:p>
          <a:p>
            <a:pPr algn="just">
              <a:buFont typeface="Wingdings" pitchFamily="2" charset="2"/>
              <a:buChar char="v"/>
            </a:pPr>
            <a:r>
              <a:rPr lang="en-US" dirty="0"/>
              <a:t>Layout, sizing, border, background and spacing properties are not.</a:t>
            </a:r>
          </a:p>
        </p:txBody>
      </p:sp>
      <p:sp>
        <p:nvSpPr>
          <p:cNvPr id="4" name="Content Placeholder 3"/>
          <p:cNvSpPr>
            <a:spLocks noGrp="1"/>
          </p:cNvSpPr>
          <p:nvPr>
            <p:ph sz="quarter" idx="13"/>
          </p:nvPr>
        </p:nvSpPr>
        <p:spPr/>
        <p:txBody>
          <a:bodyPr>
            <a:normAutofit lnSpcReduction="10000"/>
          </a:bodyPr>
          <a:lstStyle/>
          <a:p>
            <a:r>
              <a:rPr lang="en-US" dirty="0"/>
              <a:t>Cascade Principle #1</a:t>
            </a:r>
          </a:p>
        </p:txBody>
      </p:sp>
    </p:spTree>
    <p:extLst>
      <p:ext uri="{BB962C8B-B14F-4D97-AF65-F5344CB8AC3E}">
        <p14:creationId xmlns:p14="http://schemas.microsoft.com/office/powerpoint/2010/main" val="163021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Standards Movement</a:t>
            </a:r>
          </a:p>
        </p:txBody>
      </p:sp>
      <p:sp>
        <p:nvSpPr>
          <p:cNvPr id="3" name="Content Placeholder 2"/>
          <p:cNvSpPr>
            <a:spLocks noGrp="1"/>
          </p:cNvSpPr>
          <p:nvPr>
            <p:ph idx="1"/>
          </p:nvPr>
        </p:nvSpPr>
        <p:spPr>
          <a:xfrm>
            <a:off x="914400" y="1646237"/>
            <a:ext cx="7543800" cy="1020763"/>
          </a:xfrm>
        </p:spPr>
        <p:txBody>
          <a:bodyPr>
            <a:normAutofit lnSpcReduction="10000"/>
          </a:bodyPr>
          <a:lstStyle/>
          <a:p>
            <a:pPr algn="just">
              <a:buFont typeface="Wingdings" pitchFamily="2" charset="2"/>
              <a:buChar char="§"/>
            </a:pPr>
            <a:r>
              <a:rPr lang="en-US" dirty="0"/>
              <a:t>During much of the 2000s, the focus in the professional web development community was on standards: that is, on limiting oneself to the W3C specification for XHTML.</a:t>
            </a:r>
          </a:p>
        </p:txBody>
      </p:sp>
      <p:sp>
        <p:nvSpPr>
          <p:cNvPr id="4" name="Content Placeholder 3"/>
          <p:cNvSpPr>
            <a:spLocks noGrp="1"/>
          </p:cNvSpPr>
          <p:nvPr>
            <p:ph sz="quarter" idx="13"/>
          </p:nvPr>
        </p:nvSpPr>
        <p:spPr/>
        <p:txBody>
          <a:bodyPr>
            <a:normAutofit lnSpcReduction="10000"/>
          </a:bodyPr>
          <a:lstStyle/>
          <a:p>
            <a:r>
              <a:rPr lang="en-US" dirty="0"/>
              <a:t>Following a standard is a good thing</a:t>
            </a:r>
          </a:p>
        </p:txBody>
      </p:sp>
    </p:spTree>
    <p:extLst>
      <p:ext uri="{BB962C8B-B14F-4D97-AF65-F5344CB8AC3E}">
        <p14:creationId xmlns:p14="http://schemas.microsoft.com/office/powerpoint/2010/main" val="1838344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Inheritance</a:t>
            </a:r>
          </a:p>
        </p:txBody>
      </p:sp>
      <p:graphicFrame>
        <p:nvGraphicFramePr>
          <p:cNvPr id="61442" name="Object 2"/>
          <p:cNvGraphicFramePr>
            <a:graphicFrameLocks noChangeAspect="1"/>
          </p:cNvGraphicFramePr>
          <p:nvPr/>
        </p:nvGraphicFramePr>
        <p:xfrm>
          <a:off x="914399" y="990600"/>
          <a:ext cx="7818021" cy="4267200"/>
        </p:xfrm>
        <a:graphic>
          <a:graphicData uri="http://schemas.openxmlformats.org/presentationml/2006/ole">
            <mc:AlternateContent xmlns:mc="http://schemas.openxmlformats.org/markup-compatibility/2006">
              <mc:Choice xmlns:v="urn:schemas-microsoft-com:vml" Requires="v">
                <p:oleObj name="Visio" r:id="rId2" imgW="6791412" imgH="3706238" progId="">
                  <p:embed/>
                </p:oleObj>
              </mc:Choice>
              <mc:Fallback>
                <p:oleObj name="Visio" r:id="rId2" imgW="6791412" imgH="3706238"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 y="990600"/>
                        <a:ext cx="7818021"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038410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Inheritance</a:t>
            </a:r>
          </a:p>
        </p:txBody>
      </p:sp>
      <p:sp>
        <p:nvSpPr>
          <p:cNvPr id="4" name="Content Placeholder 3"/>
          <p:cNvSpPr>
            <a:spLocks noGrp="1"/>
          </p:cNvSpPr>
          <p:nvPr>
            <p:ph idx="1"/>
          </p:nvPr>
        </p:nvSpPr>
        <p:spPr>
          <a:xfrm>
            <a:off x="914400" y="1646237"/>
            <a:ext cx="6400800" cy="868363"/>
          </a:xfrm>
        </p:spPr>
        <p:txBody>
          <a:bodyPr/>
          <a:lstStyle/>
          <a:p>
            <a:r>
              <a:rPr lang="en-US" dirty="0"/>
              <a:t>It is possible to tell elements to inherit properties that are normally not inheritable.</a:t>
            </a:r>
          </a:p>
        </p:txBody>
      </p:sp>
      <p:sp>
        <p:nvSpPr>
          <p:cNvPr id="5" name="Content Placeholder 4"/>
          <p:cNvSpPr>
            <a:spLocks noGrp="1"/>
          </p:cNvSpPr>
          <p:nvPr>
            <p:ph sz="quarter" idx="13"/>
          </p:nvPr>
        </p:nvSpPr>
        <p:spPr/>
        <p:txBody>
          <a:bodyPr>
            <a:normAutofit lnSpcReduction="10000"/>
          </a:bodyPr>
          <a:lstStyle/>
          <a:p>
            <a:r>
              <a:rPr lang="en-US" dirty="0"/>
              <a:t>How to force inheritance</a:t>
            </a:r>
          </a:p>
        </p:txBody>
      </p:sp>
      <p:graphicFrame>
        <p:nvGraphicFramePr>
          <p:cNvPr id="2" name="Object 1"/>
          <p:cNvGraphicFramePr>
            <a:graphicFrameLocks noChangeAspect="1"/>
          </p:cNvGraphicFramePr>
          <p:nvPr>
            <p:extLst>
              <p:ext uri="{D42A27DB-BD31-4B8C-83A1-F6EECF244321}">
                <p14:modId xmlns:p14="http://schemas.microsoft.com/office/powerpoint/2010/main" val="1830511962"/>
              </p:ext>
            </p:extLst>
          </p:nvPr>
        </p:nvGraphicFramePr>
        <p:xfrm>
          <a:off x="685800" y="2514600"/>
          <a:ext cx="7709885" cy="3505200"/>
        </p:xfrm>
        <a:graphic>
          <a:graphicData uri="http://schemas.openxmlformats.org/presentationml/2006/ole">
            <mc:AlternateContent xmlns:mc="http://schemas.openxmlformats.org/markup-compatibility/2006">
              <mc:Choice xmlns:v="urn:schemas-microsoft-com:vml" Requires="v">
                <p:oleObj name="Visio" r:id="rId2" imgW="6298690" imgH="2863174" progId="">
                  <p:embed/>
                </p:oleObj>
              </mc:Choice>
              <mc:Fallback>
                <p:oleObj name="Visio" r:id="rId2" imgW="6298690" imgH="2863174"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514600"/>
                        <a:ext cx="7709885" cy="350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404330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graphicFrame>
        <p:nvGraphicFramePr>
          <p:cNvPr id="62466" name="Object 2"/>
          <p:cNvGraphicFramePr>
            <a:graphicFrameLocks noChangeAspect="1"/>
          </p:cNvGraphicFramePr>
          <p:nvPr/>
        </p:nvGraphicFramePr>
        <p:xfrm>
          <a:off x="685799" y="1143000"/>
          <a:ext cx="7877459" cy="4191000"/>
        </p:xfrm>
        <a:graphic>
          <a:graphicData uri="http://schemas.openxmlformats.org/presentationml/2006/ole">
            <mc:AlternateContent xmlns:mc="http://schemas.openxmlformats.org/markup-compatibility/2006">
              <mc:Choice xmlns:v="urn:schemas-microsoft-com:vml" Requires="v">
                <p:oleObj name="Visio" r:id="rId2" imgW="6791412" imgH="3613015" progId="">
                  <p:embed/>
                </p:oleObj>
              </mc:Choice>
              <mc:Fallback>
                <p:oleObj name="Visio" r:id="rId2" imgW="6791412" imgH="3613015"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1143000"/>
                        <a:ext cx="7877459"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84552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Specificity</a:t>
            </a:r>
          </a:p>
        </p:txBody>
      </p:sp>
      <p:sp>
        <p:nvSpPr>
          <p:cNvPr id="3" name="Content Placeholder 2"/>
          <p:cNvSpPr>
            <a:spLocks noGrp="1"/>
          </p:cNvSpPr>
          <p:nvPr>
            <p:ph idx="1"/>
          </p:nvPr>
        </p:nvSpPr>
        <p:spPr>
          <a:xfrm>
            <a:off x="914400" y="1646237"/>
            <a:ext cx="7239000" cy="4525963"/>
          </a:xfrm>
        </p:spPr>
        <p:txBody>
          <a:bodyPr/>
          <a:lstStyle/>
          <a:p>
            <a:pPr algn="just">
              <a:buFont typeface="Wingdings" pitchFamily="2" charset="2"/>
              <a:buChar char="v"/>
            </a:pPr>
            <a:r>
              <a:rPr lang="en-US" b="1" dirty="0">
                <a:solidFill>
                  <a:schemeClr val="accent1"/>
                </a:solidFill>
              </a:rPr>
              <a:t>Specificity</a:t>
            </a:r>
            <a:r>
              <a:rPr lang="en-US" dirty="0"/>
              <a:t> is how the browser determines which style rule takes precedence when more than one style rule could be applied to the same element. </a:t>
            </a:r>
          </a:p>
          <a:p>
            <a:pPr algn="just">
              <a:buFont typeface="Wingdings" pitchFamily="2" charset="2"/>
              <a:buChar char="v"/>
            </a:pPr>
            <a:r>
              <a:rPr lang="en-US" dirty="0"/>
              <a:t>The more </a:t>
            </a:r>
            <a:r>
              <a:rPr lang="en-US" i="1" dirty="0"/>
              <a:t>specific</a:t>
            </a:r>
            <a:r>
              <a:rPr lang="en-US" dirty="0"/>
              <a:t> the selector, the more it takes precedence (i.e., overrides the previous definition).</a:t>
            </a:r>
          </a:p>
        </p:txBody>
      </p:sp>
      <p:sp>
        <p:nvSpPr>
          <p:cNvPr id="4" name="Content Placeholder 3"/>
          <p:cNvSpPr>
            <a:spLocks noGrp="1"/>
          </p:cNvSpPr>
          <p:nvPr>
            <p:ph sz="quarter" idx="13"/>
          </p:nvPr>
        </p:nvSpPr>
        <p:spPr/>
        <p:txBody>
          <a:bodyPr>
            <a:normAutofit lnSpcReduction="10000"/>
          </a:bodyPr>
          <a:lstStyle/>
          <a:p>
            <a:r>
              <a:rPr lang="en-US" dirty="0"/>
              <a:t>Cascade Principle #2</a:t>
            </a:r>
          </a:p>
          <a:p>
            <a:endParaRPr lang="en-US" dirty="0"/>
          </a:p>
        </p:txBody>
      </p:sp>
    </p:spTree>
    <p:extLst>
      <p:ext uri="{BB962C8B-B14F-4D97-AF65-F5344CB8AC3E}">
        <p14:creationId xmlns:p14="http://schemas.microsoft.com/office/powerpoint/2010/main" val="34756466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Specificity</a:t>
            </a:r>
          </a:p>
        </p:txBody>
      </p:sp>
      <p:sp>
        <p:nvSpPr>
          <p:cNvPr id="3" name="Content Placeholder 2"/>
          <p:cNvSpPr>
            <a:spLocks noGrp="1"/>
          </p:cNvSpPr>
          <p:nvPr>
            <p:ph idx="1"/>
          </p:nvPr>
        </p:nvSpPr>
        <p:spPr>
          <a:xfrm>
            <a:off x="914400" y="1646237"/>
            <a:ext cx="7162800" cy="4525963"/>
          </a:xfrm>
        </p:spPr>
        <p:txBody>
          <a:bodyPr/>
          <a:lstStyle/>
          <a:p>
            <a:pPr algn="just">
              <a:buFont typeface="Wingdings" pitchFamily="2" charset="2"/>
              <a:buChar char="v"/>
            </a:pPr>
            <a:r>
              <a:rPr lang="en-US" dirty="0"/>
              <a:t>The way that specificity works in the browser is that the browser assigns a weight to each style rule.</a:t>
            </a:r>
          </a:p>
          <a:p>
            <a:pPr algn="just">
              <a:buFont typeface="Wingdings" pitchFamily="2" charset="2"/>
              <a:buChar char="v"/>
            </a:pPr>
            <a:r>
              <a:rPr lang="en-US" dirty="0"/>
              <a:t>When several rules apply, the one with the greatest weight takes precedence.</a:t>
            </a:r>
          </a:p>
        </p:txBody>
      </p:sp>
      <p:sp>
        <p:nvSpPr>
          <p:cNvPr id="4" name="Content Placeholder 3"/>
          <p:cNvSpPr>
            <a:spLocks noGrp="1"/>
          </p:cNvSpPr>
          <p:nvPr>
            <p:ph sz="quarter" idx="13"/>
          </p:nvPr>
        </p:nvSpPr>
        <p:spPr/>
        <p:txBody>
          <a:bodyPr>
            <a:normAutofit lnSpcReduction="10000"/>
          </a:bodyPr>
          <a:lstStyle/>
          <a:p>
            <a:r>
              <a:rPr lang="en-US" dirty="0"/>
              <a:t>How it works</a:t>
            </a:r>
          </a:p>
        </p:txBody>
      </p:sp>
    </p:spTree>
    <p:extLst>
      <p:ext uri="{BB962C8B-B14F-4D97-AF65-F5344CB8AC3E}">
        <p14:creationId xmlns:p14="http://schemas.microsoft.com/office/powerpoint/2010/main" val="9876266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Specificity</a:t>
            </a:r>
          </a:p>
        </p:txBody>
      </p:sp>
      <p:graphicFrame>
        <p:nvGraphicFramePr>
          <p:cNvPr id="64514" name="Object 2"/>
          <p:cNvGraphicFramePr>
            <a:graphicFrameLocks noChangeAspect="1"/>
          </p:cNvGraphicFramePr>
          <p:nvPr>
            <p:extLst>
              <p:ext uri="{D42A27DB-BD31-4B8C-83A1-F6EECF244321}">
                <p14:modId xmlns:p14="http://schemas.microsoft.com/office/powerpoint/2010/main" val="3044205018"/>
              </p:ext>
            </p:extLst>
          </p:nvPr>
        </p:nvGraphicFramePr>
        <p:xfrm>
          <a:off x="3048000" y="1382108"/>
          <a:ext cx="7462728" cy="5008185"/>
        </p:xfrm>
        <a:graphic>
          <a:graphicData uri="http://schemas.openxmlformats.org/presentationml/2006/ole">
            <mc:AlternateContent xmlns:mc="http://schemas.openxmlformats.org/markup-compatibility/2006">
              <mc:Choice xmlns:v="urn:schemas-microsoft-com:vml" Requires="v">
                <p:oleObj name="Visio" r:id="rId2" imgW="6216569" imgH="4172355" progId="">
                  <p:embed/>
                </p:oleObj>
              </mc:Choice>
              <mc:Fallback>
                <p:oleObj name="Visio" r:id="rId2" imgW="6216569" imgH="4172355"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382108"/>
                        <a:ext cx="7462728" cy="5008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67556" y="1313764"/>
            <a:ext cx="2362200" cy="769441"/>
          </a:xfrm>
          <a:prstGeom prst="rect">
            <a:avLst/>
          </a:prstGeom>
        </p:spPr>
        <p:txBody>
          <a:bodyPr wrap="square">
            <a:spAutoFit/>
          </a:bodyPr>
          <a:lstStyle/>
          <a:p>
            <a:r>
              <a:rPr lang="en-US" sz="1100" dirty="0"/>
              <a:t>These color and font-weight properties are inheritable and thus potentially applicable to all the child elements contained within the body.</a:t>
            </a:r>
          </a:p>
        </p:txBody>
      </p:sp>
      <p:sp>
        <p:nvSpPr>
          <p:cNvPr id="11" name="Right Arrow 10"/>
          <p:cNvSpPr/>
          <p:nvPr/>
        </p:nvSpPr>
        <p:spPr>
          <a:xfrm>
            <a:off x="2759467" y="1546085"/>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9850" y="2147277"/>
            <a:ext cx="2362200" cy="1107996"/>
          </a:xfrm>
          <a:prstGeom prst="rect">
            <a:avLst/>
          </a:prstGeom>
        </p:spPr>
        <p:txBody>
          <a:bodyPr wrap="square">
            <a:spAutoFit/>
          </a:bodyPr>
          <a:lstStyle/>
          <a:p>
            <a:r>
              <a:rPr lang="en-US" sz="1100" dirty="0"/>
              <a:t>However, because the &lt;div&gt; and &lt;p&gt; elements also have the same properties set, they </a:t>
            </a:r>
            <a:r>
              <a:rPr lang="en-US" sz="1100" i="1" dirty="0"/>
              <a:t>override</a:t>
            </a:r>
            <a:r>
              <a:rPr lang="en-US" sz="1100" dirty="0"/>
              <a:t> the value defined for the &lt;body&gt; element because their selectors (div and p) are </a:t>
            </a:r>
            <a:r>
              <a:rPr lang="en-US" sz="1100" dirty="0">
                <a:solidFill>
                  <a:schemeClr val="accent1"/>
                </a:solidFill>
              </a:rPr>
              <a:t>more specific</a:t>
            </a:r>
            <a:r>
              <a:rPr lang="en-US" sz="1100" dirty="0"/>
              <a:t>.</a:t>
            </a:r>
          </a:p>
        </p:txBody>
      </p:sp>
      <p:sp>
        <p:nvSpPr>
          <p:cNvPr id="13" name="Right Arrow 12"/>
          <p:cNvSpPr/>
          <p:nvPr/>
        </p:nvSpPr>
        <p:spPr>
          <a:xfrm rot="19679767">
            <a:off x="2700489" y="2231886"/>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752178">
            <a:off x="2701076" y="2807872"/>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 y="3359385"/>
            <a:ext cx="2209800" cy="769441"/>
          </a:xfrm>
          <a:prstGeom prst="rect">
            <a:avLst/>
          </a:prstGeom>
        </p:spPr>
        <p:txBody>
          <a:bodyPr wrap="square">
            <a:spAutoFit/>
          </a:bodyPr>
          <a:lstStyle/>
          <a:p>
            <a:r>
              <a:rPr lang="en-US" sz="1100" b="1" dirty="0"/>
              <a:t>Class selectors </a:t>
            </a:r>
            <a:r>
              <a:rPr lang="en-US" sz="1100" dirty="0"/>
              <a:t>are </a:t>
            </a:r>
            <a:r>
              <a:rPr lang="en-US" sz="1100" dirty="0">
                <a:solidFill>
                  <a:schemeClr val="accent1"/>
                </a:solidFill>
              </a:rPr>
              <a:t>more specific </a:t>
            </a:r>
            <a:r>
              <a:rPr lang="en-US" sz="1100" dirty="0"/>
              <a:t>than element selectors, and thus take precedence and override element selectors.</a:t>
            </a:r>
          </a:p>
        </p:txBody>
      </p:sp>
      <p:sp>
        <p:nvSpPr>
          <p:cNvPr id="16" name="Right Arrow 15"/>
          <p:cNvSpPr/>
          <p:nvPr/>
        </p:nvSpPr>
        <p:spPr>
          <a:xfrm>
            <a:off x="2743200" y="3519225"/>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5800" y="4572000"/>
            <a:ext cx="2209800" cy="769441"/>
          </a:xfrm>
          <a:prstGeom prst="rect">
            <a:avLst/>
          </a:prstGeom>
        </p:spPr>
        <p:txBody>
          <a:bodyPr wrap="square">
            <a:spAutoFit/>
          </a:bodyPr>
          <a:lstStyle/>
          <a:p>
            <a:r>
              <a:rPr lang="en-US" sz="1100" b="1" dirty="0"/>
              <a:t>Id selectors </a:t>
            </a:r>
            <a:r>
              <a:rPr lang="en-US" sz="1100" dirty="0"/>
              <a:t>are </a:t>
            </a:r>
            <a:r>
              <a:rPr lang="en-US" sz="1100" dirty="0">
                <a:solidFill>
                  <a:schemeClr val="accent1"/>
                </a:solidFill>
              </a:rPr>
              <a:t>more specific </a:t>
            </a:r>
            <a:r>
              <a:rPr lang="en-US" sz="1100" dirty="0"/>
              <a:t>than class selectors, and thus take precedence and override class selectors.</a:t>
            </a:r>
          </a:p>
        </p:txBody>
      </p:sp>
      <p:sp>
        <p:nvSpPr>
          <p:cNvPr id="18" name="Right Arrow 17"/>
          <p:cNvSpPr/>
          <p:nvPr/>
        </p:nvSpPr>
        <p:spPr>
          <a:xfrm rot="19679767">
            <a:off x="2760422" y="4198013"/>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68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Specificity Algorithm</a:t>
            </a:r>
          </a:p>
        </p:txBody>
      </p:sp>
      <p:sp>
        <p:nvSpPr>
          <p:cNvPr id="3" name="Content Placeholder 2"/>
          <p:cNvSpPr>
            <a:spLocks noGrp="1"/>
          </p:cNvSpPr>
          <p:nvPr>
            <p:ph idx="1"/>
          </p:nvPr>
        </p:nvSpPr>
        <p:spPr>
          <a:xfrm>
            <a:off x="914400" y="1646237"/>
            <a:ext cx="7239000" cy="4525963"/>
          </a:xfrm>
        </p:spPr>
        <p:txBody>
          <a:bodyPr/>
          <a:lstStyle/>
          <a:p>
            <a:pPr algn="just">
              <a:buFont typeface="Wingdings" pitchFamily="2" charset="2"/>
              <a:buChar char="v"/>
            </a:pPr>
            <a:r>
              <a:rPr lang="en-US" dirty="0"/>
              <a:t>First count 1 if the declaration is from a 'style' attribute in the HTML, 0 otherwise (let that value = a). </a:t>
            </a:r>
          </a:p>
          <a:p>
            <a:pPr algn="just">
              <a:buFont typeface="Wingdings" pitchFamily="2" charset="2"/>
              <a:buChar char="v"/>
            </a:pPr>
            <a:r>
              <a:rPr lang="en-US" dirty="0"/>
              <a:t>Count the number of ID attributes in the selector (let that value = b).  </a:t>
            </a:r>
          </a:p>
          <a:p>
            <a:pPr algn="just">
              <a:buFont typeface="Wingdings" pitchFamily="2" charset="2"/>
              <a:buChar char="v"/>
            </a:pPr>
            <a:r>
              <a:rPr lang="en-US" dirty="0"/>
              <a:t>Count the number of other attributes and pseudo-classes in the selector (let that value = c). </a:t>
            </a:r>
          </a:p>
          <a:p>
            <a:pPr algn="just">
              <a:buFont typeface="Wingdings" pitchFamily="2" charset="2"/>
              <a:buChar char="v"/>
            </a:pPr>
            <a:r>
              <a:rPr lang="en-US" dirty="0"/>
              <a:t>Count the number of element names and pseudo-elements in the selector (let that value = d). </a:t>
            </a:r>
          </a:p>
          <a:p>
            <a:pPr algn="just">
              <a:buFont typeface="Wingdings" pitchFamily="2" charset="2"/>
              <a:buChar char="v"/>
            </a:pPr>
            <a:r>
              <a:rPr lang="en-US" dirty="0"/>
              <a:t>Finally, concatenate the four numbers </a:t>
            </a:r>
            <a:r>
              <a:rPr lang="en-US" dirty="0" err="1"/>
              <a:t>a+b+c+d</a:t>
            </a:r>
            <a:r>
              <a:rPr lang="en-US" dirty="0"/>
              <a:t> together to calculate the selector’s specificity.</a:t>
            </a:r>
          </a:p>
          <a:p>
            <a:pPr algn="just"/>
            <a:endParaRPr lang="en-US" dirty="0"/>
          </a:p>
        </p:txBody>
      </p:sp>
      <p:sp>
        <p:nvSpPr>
          <p:cNvPr id="4" name="Content Placeholder 3"/>
          <p:cNvSpPr>
            <a:spLocks noGrp="1"/>
          </p:cNvSpPr>
          <p:nvPr>
            <p:ph sz="quarter" idx="13"/>
          </p:nvPr>
        </p:nvSpPr>
        <p:spPr/>
        <p:txBody>
          <a:bodyPr>
            <a:normAutofit lnSpcReduction="10000"/>
          </a:bodyPr>
          <a:lstStyle/>
          <a:p>
            <a:r>
              <a:rPr lang="en-US" dirty="0"/>
              <a:t>The algorithm that is used to determine specificity  is :</a:t>
            </a:r>
          </a:p>
        </p:txBody>
      </p:sp>
    </p:spTree>
    <p:extLst>
      <p:ext uri="{BB962C8B-B14F-4D97-AF65-F5344CB8AC3E}">
        <p14:creationId xmlns:p14="http://schemas.microsoft.com/office/powerpoint/2010/main" val="5185874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Specificity Algorithm</a:t>
            </a:r>
          </a:p>
        </p:txBody>
      </p:sp>
      <p:graphicFrame>
        <p:nvGraphicFramePr>
          <p:cNvPr id="65538" name="Object 2"/>
          <p:cNvGraphicFramePr>
            <a:graphicFrameLocks noChangeAspect="1"/>
          </p:cNvGraphicFramePr>
          <p:nvPr/>
        </p:nvGraphicFramePr>
        <p:xfrm>
          <a:off x="914401" y="796925"/>
          <a:ext cx="5330464" cy="5680075"/>
        </p:xfrm>
        <a:graphic>
          <a:graphicData uri="http://schemas.openxmlformats.org/presentationml/2006/ole">
            <mc:AlternateContent xmlns:mc="http://schemas.openxmlformats.org/markup-compatibility/2006">
              <mc:Choice xmlns:v="urn:schemas-microsoft-com:vml" Requires="v">
                <p:oleObj name="Visio" r:id="rId2" imgW="5687919" imgH="6061143" progId="">
                  <p:embed/>
                </p:oleObj>
              </mc:Choice>
              <mc:Fallback>
                <p:oleObj name="Visio" r:id="rId2" imgW="5687919" imgH="6061143"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796925"/>
                        <a:ext cx="5330464" cy="568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329715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a:t>
            </a:r>
          </a:p>
        </p:txBody>
      </p:sp>
      <p:sp>
        <p:nvSpPr>
          <p:cNvPr id="3" name="Content Placeholder 2"/>
          <p:cNvSpPr>
            <a:spLocks noGrp="1"/>
          </p:cNvSpPr>
          <p:nvPr>
            <p:ph idx="1"/>
          </p:nvPr>
        </p:nvSpPr>
        <p:spPr>
          <a:xfrm>
            <a:off x="914400" y="1646237"/>
            <a:ext cx="7848600" cy="2011363"/>
          </a:xfrm>
        </p:spPr>
        <p:txBody>
          <a:bodyPr/>
          <a:lstStyle/>
          <a:p>
            <a:pPr algn="just">
              <a:buFont typeface="Wingdings" pitchFamily="2" charset="2"/>
              <a:buChar char="v"/>
            </a:pPr>
            <a:r>
              <a:rPr lang="en-US" dirty="0"/>
              <a:t>When inheritance and specificity cannot determine style precedence, the principle of  </a:t>
            </a:r>
            <a:r>
              <a:rPr lang="en-US" b="1" dirty="0">
                <a:solidFill>
                  <a:schemeClr val="accent1"/>
                </a:solidFill>
              </a:rPr>
              <a:t>location</a:t>
            </a:r>
            <a:r>
              <a:rPr lang="en-US" dirty="0"/>
              <a:t> will be used.</a:t>
            </a:r>
          </a:p>
          <a:p>
            <a:pPr algn="just">
              <a:buFont typeface="Wingdings" pitchFamily="2" charset="2"/>
              <a:buChar char="v"/>
            </a:pPr>
            <a:r>
              <a:rPr lang="en-US" dirty="0"/>
              <a:t>The principle of location is that when rules have the same specificity, then the latest are given more weight.</a:t>
            </a:r>
          </a:p>
        </p:txBody>
      </p:sp>
      <p:sp>
        <p:nvSpPr>
          <p:cNvPr id="4" name="Content Placeholder 3"/>
          <p:cNvSpPr>
            <a:spLocks noGrp="1"/>
          </p:cNvSpPr>
          <p:nvPr>
            <p:ph sz="quarter" idx="13"/>
          </p:nvPr>
        </p:nvSpPr>
        <p:spPr/>
        <p:txBody>
          <a:bodyPr>
            <a:normAutofit lnSpcReduction="10000"/>
          </a:bodyPr>
          <a:lstStyle/>
          <a:p>
            <a:r>
              <a:rPr lang="en-US" dirty="0"/>
              <a:t>Cascade Principle #3</a:t>
            </a:r>
          </a:p>
          <a:p>
            <a:endParaRPr lang="en-US" dirty="0"/>
          </a:p>
        </p:txBody>
      </p:sp>
    </p:spTree>
    <p:extLst>
      <p:ext uri="{BB962C8B-B14F-4D97-AF65-F5344CB8AC3E}">
        <p14:creationId xmlns:p14="http://schemas.microsoft.com/office/powerpoint/2010/main" val="13261804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a:t>
            </a:r>
          </a:p>
        </p:txBody>
      </p:sp>
      <p:graphicFrame>
        <p:nvGraphicFramePr>
          <p:cNvPr id="66562" name="Object 2"/>
          <p:cNvGraphicFramePr>
            <a:graphicFrameLocks noChangeAspect="1"/>
          </p:cNvGraphicFramePr>
          <p:nvPr>
            <p:extLst>
              <p:ext uri="{D42A27DB-BD31-4B8C-83A1-F6EECF244321}">
                <p14:modId xmlns:p14="http://schemas.microsoft.com/office/powerpoint/2010/main" val="1615830995"/>
              </p:ext>
            </p:extLst>
          </p:nvPr>
        </p:nvGraphicFramePr>
        <p:xfrm>
          <a:off x="838200" y="838200"/>
          <a:ext cx="6172200" cy="5185336"/>
        </p:xfrm>
        <a:graphic>
          <a:graphicData uri="http://schemas.openxmlformats.org/presentationml/2006/ole">
            <mc:AlternateContent xmlns:mc="http://schemas.openxmlformats.org/markup-compatibility/2006">
              <mc:Choice xmlns:v="urn:schemas-microsoft-com:vml" Requires="v">
                <p:oleObj name="Visio" r:id="rId2" imgW="5698995" imgH="4787900" progId="">
                  <p:embed/>
                </p:oleObj>
              </mc:Choice>
              <mc:Fallback>
                <p:oleObj name="Visio" r:id="rId2" imgW="5698995" imgH="4787900"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38200"/>
                        <a:ext cx="6172200" cy="518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3124200" y="5809565"/>
            <a:ext cx="5518690" cy="646331"/>
          </a:xfrm>
          <a:prstGeom prst="rect">
            <a:avLst/>
          </a:prstGeom>
          <a:noFill/>
        </p:spPr>
        <p:txBody>
          <a:bodyPr wrap="none" rtlCol="0">
            <a:spAutoFit/>
          </a:bodyPr>
          <a:lstStyle/>
          <a:p>
            <a:r>
              <a:rPr lang="en-US" dirty="0"/>
              <a:t>Can you guess what will be the color of the sample text ?</a:t>
            </a:r>
          </a:p>
          <a:p>
            <a:endParaRPr lang="en-US" dirty="0"/>
          </a:p>
        </p:txBody>
      </p:sp>
      <p:sp>
        <p:nvSpPr>
          <p:cNvPr id="5" name="Right Arrow 4"/>
          <p:cNvSpPr/>
          <p:nvPr/>
        </p:nvSpPr>
        <p:spPr>
          <a:xfrm rot="13482828">
            <a:off x="2971800" y="5562600"/>
            <a:ext cx="304800" cy="246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937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Validators</a:t>
            </a:r>
            <a:endParaRPr lang="en-US" dirty="0"/>
          </a:p>
        </p:txBody>
      </p:sp>
      <p:sp>
        <p:nvSpPr>
          <p:cNvPr id="3" name="Content Placeholder 2"/>
          <p:cNvSpPr>
            <a:spLocks noGrp="1"/>
          </p:cNvSpPr>
          <p:nvPr>
            <p:ph idx="1"/>
          </p:nvPr>
        </p:nvSpPr>
        <p:spPr>
          <a:xfrm>
            <a:off x="914400" y="1646237"/>
            <a:ext cx="7391400" cy="4525963"/>
          </a:xfrm>
        </p:spPr>
        <p:txBody>
          <a:bodyPr/>
          <a:lstStyle/>
          <a:p>
            <a:pPr algn="just">
              <a:buFont typeface="Wingdings" pitchFamily="2" charset="2"/>
              <a:buChar char="q"/>
            </a:pPr>
            <a:r>
              <a:rPr lang="en-US" dirty="0"/>
              <a:t>A key part of the standards movement in the web development community of the 2000s was the use of </a:t>
            </a:r>
            <a:r>
              <a:rPr lang="en-US" b="1" dirty="0">
                <a:solidFill>
                  <a:schemeClr val="accent1"/>
                </a:solidFill>
              </a:rPr>
              <a:t>HTML </a:t>
            </a:r>
            <a:r>
              <a:rPr lang="en-US" b="1" dirty="0" err="1">
                <a:solidFill>
                  <a:schemeClr val="accent1"/>
                </a:solidFill>
              </a:rPr>
              <a:t>Validators</a:t>
            </a:r>
            <a:r>
              <a:rPr lang="en-US" dirty="0">
                <a:solidFill>
                  <a:schemeClr val="accent1"/>
                </a:solidFill>
              </a:rPr>
              <a:t> </a:t>
            </a:r>
            <a:r>
              <a:rPr lang="en-US" dirty="0"/>
              <a:t>as a means of verifying that a web page’s markup followed the rules for XHTML transitional or strict.</a:t>
            </a:r>
          </a:p>
        </p:txBody>
      </p:sp>
      <p:sp>
        <p:nvSpPr>
          <p:cNvPr id="4" name="Content Placeholder 3"/>
          <p:cNvSpPr>
            <a:spLocks noGrp="1"/>
          </p:cNvSpPr>
          <p:nvPr>
            <p:ph sz="quarter" idx="13"/>
          </p:nvPr>
        </p:nvSpPr>
        <p:spPr/>
        <p:txBody>
          <a:bodyPr>
            <a:normAutofit lnSpcReduction="10000"/>
          </a:bodyPr>
          <a:lstStyle/>
          <a:p>
            <a:r>
              <a:rPr lang="en-US" dirty="0"/>
              <a:t>How to ensure your pages follow a standard</a:t>
            </a:r>
          </a:p>
        </p:txBody>
      </p:sp>
      <p:pic>
        <p:nvPicPr>
          <p:cNvPr id="2050" name="Picture 2" descr="T:\CompSci\Research\web development textbook\manuscript\chapter02\images\figure02-02.tif"/>
          <p:cNvPicPr>
            <a:picLocks noChangeAspect="1" noChangeArrowheads="1"/>
          </p:cNvPicPr>
          <p:nvPr/>
        </p:nvPicPr>
        <p:blipFill>
          <a:blip r:embed="rId2" cstate="print"/>
          <a:srcRect/>
          <a:stretch>
            <a:fillRect/>
          </a:stretch>
        </p:blipFill>
        <p:spPr bwMode="auto">
          <a:xfrm>
            <a:off x="2353830" y="3124200"/>
            <a:ext cx="3970770" cy="3410530"/>
          </a:xfrm>
          <a:prstGeom prst="rect">
            <a:avLst/>
          </a:prstGeom>
          <a:noFill/>
        </p:spPr>
      </p:pic>
    </p:spTree>
    <p:extLst>
      <p:ext uri="{BB962C8B-B14F-4D97-AF65-F5344CB8AC3E}">
        <p14:creationId xmlns:p14="http://schemas.microsoft.com/office/powerpoint/2010/main" val="5910894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a:t>
            </a:r>
          </a:p>
        </p:txBody>
      </p:sp>
      <p:sp>
        <p:nvSpPr>
          <p:cNvPr id="4" name="Content Placeholder 3"/>
          <p:cNvSpPr>
            <a:spLocks noGrp="1"/>
          </p:cNvSpPr>
          <p:nvPr>
            <p:ph idx="1"/>
          </p:nvPr>
        </p:nvSpPr>
        <p:spPr>
          <a:xfrm>
            <a:off x="914400" y="838200"/>
            <a:ext cx="6705600" cy="304800"/>
          </a:xfrm>
        </p:spPr>
        <p:txBody>
          <a:bodyPr>
            <a:normAutofit fontScale="70000" lnSpcReduction="20000"/>
          </a:bodyPr>
          <a:lstStyle/>
          <a:p>
            <a:r>
              <a:rPr lang="en-US" dirty="0"/>
              <a:t>What color would the sample text be if there wasn’t an inline style definition?</a:t>
            </a:r>
          </a:p>
        </p:txBody>
      </p:sp>
      <p:graphicFrame>
        <p:nvGraphicFramePr>
          <p:cNvPr id="66562" name="Object 2"/>
          <p:cNvGraphicFramePr>
            <a:graphicFrameLocks noChangeAspect="1"/>
          </p:cNvGraphicFramePr>
          <p:nvPr/>
        </p:nvGraphicFramePr>
        <p:xfrm>
          <a:off x="990600" y="1295400"/>
          <a:ext cx="6172200" cy="5185336"/>
        </p:xfrm>
        <a:graphic>
          <a:graphicData uri="http://schemas.openxmlformats.org/presentationml/2006/ole">
            <mc:AlternateContent xmlns:mc="http://schemas.openxmlformats.org/markup-compatibility/2006">
              <mc:Choice xmlns:v="urn:schemas-microsoft-com:vml" Requires="v">
                <p:oleObj name="Visio" r:id="rId2" imgW="5698995" imgH="4787900" progId="">
                  <p:embed/>
                </p:oleObj>
              </mc:Choice>
              <mc:Fallback>
                <p:oleObj name="Visio" r:id="rId2" imgW="5698995" imgH="4787900"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295400"/>
                        <a:ext cx="6172200" cy="518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101059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a:t>
            </a:r>
          </a:p>
        </p:txBody>
      </p:sp>
      <p:sp>
        <p:nvSpPr>
          <p:cNvPr id="3" name="Content Placeholder 2"/>
          <p:cNvSpPr>
            <a:spLocks noGrp="1"/>
          </p:cNvSpPr>
          <p:nvPr>
            <p:ph idx="1"/>
          </p:nvPr>
        </p:nvSpPr>
        <p:spPr>
          <a:xfrm>
            <a:off x="914400" y="1646237"/>
            <a:ext cx="6934200" cy="4525963"/>
          </a:xfrm>
        </p:spPr>
        <p:txBody>
          <a:bodyPr/>
          <a:lstStyle/>
          <a:p>
            <a:pPr algn="just">
              <a:buFont typeface="Wingdings" pitchFamily="2" charset="2"/>
              <a:buChar char="q"/>
            </a:pPr>
            <a:r>
              <a:rPr lang="en-US" dirty="0"/>
              <a:t>There is one exception to the principle of location. </a:t>
            </a:r>
          </a:p>
          <a:p>
            <a:pPr algn="just">
              <a:buFont typeface="Wingdings" pitchFamily="2" charset="2"/>
              <a:buChar char="q"/>
            </a:pPr>
            <a:r>
              <a:rPr lang="en-US" dirty="0"/>
              <a:t>If a property is marked with </a:t>
            </a:r>
            <a:r>
              <a:rPr lang="en-US" dirty="0">
                <a:solidFill>
                  <a:schemeClr val="accent1"/>
                </a:solidFill>
              </a:rPr>
              <a:t>!important </a:t>
            </a:r>
            <a:r>
              <a:rPr lang="en-US" dirty="0"/>
              <a:t>in an author-created style rule, then it will override any other author-created style regardless of its location. </a:t>
            </a:r>
          </a:p>
          <a:p>
            <a:pPr algn="just">
              <a:buFont typeface="Wingdings" pitchFamily="2" charset="2"/>
              <a:buChar char="q"/>
            </a:pPr>
            <a:r>
              <a:rPr lang="en-US" dirty="0"/>
              <a:t>The only exception is a style marked with !important in an user style sheet; such a rule will override all others. </a:t>
            </a:r>
          </a:p>
        </p:txBody>
      </p:sp>
      <p:sp>
        <p:nvSpPr>
          <p:cNvPr id="4" name="Content Placeholder 3"/>
          <p:cNvSpPr>
            <a:spLocks noGrp="1"/>
          </p:cNvSpPr>
          <p:nvPr>
            <p:ph sz="quarter" idx="13"/>
          </p:nvPr>
        </p:nvSpPr>
        <p:spPr/>
        <p:txBody>
          <a:bodyPr>
            <a:normAutofit lnSpcReduction="10000"/>
          </a:bodyPr>
          <a:lstStyle/>
          <a:p>
            <a:r>
              <a:rPr lang="en-US" dirty="0"/>
              <a:t>There’s always an exception</a:t>
            </a:r>
          </a:p>
        </p:txBody>
      </p:sp>
    </p:spTree>
    <p:extLst>
      <p:ext uri="{BB962C8B-B14F-4D97-AF65-F5344CB8AC3E}">
        <p14:creationId xmlns:p14="http://schemas.microsoft.com/office/powerpoint/2010/main" val="5883905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The</a:t>
            </a:r>
            <a:r>
              <a:rPr lang="en-US" dirty="0">
                <a:solidFill>
                  <a:schemeClr val="tx2"/>
                </a:solidFill>
              </a:rPr>
              <a:t> BOX </a:t>
            </a:r>
            <a:r>
              <a:rPr lang="en-US" dirty="0"/>
              <a:t>MODEL</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a:t>
            </a:r>
            <a:r>
              <a:rPr lang="en-US" dirty="0">
                <a:solidFill>
                  <a:schemeClr val="tx1"/>
                </a:solidFill>
              </a:rPr>
              <a:t>7</a:t>
            </a:r>
          </a:p>
        </p:txBody>
      </p:sp>
    </p:spTree>
    <p:extLst>
      <p:ext uri="{BB962C8B-B14F-4D97-AF65-F5344CB8AC3E}">
        <p14:creationId xmlns:p14="http://schemas.microsoft.com/office/powerpoint/2010/main" val="1699498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a:t>
            </a:r>
          </a:p>
        </p:txBody>
      </p:sp>
      <p:sp>
        <p:nvSpPr>
          <p:cNvPr id="3" name="Content Placeholder 2"/>
          <p:cNvSpPr>
            <a:spLocks noGrp="1"/>
          </p:cNvSpPr>
          <p:nvPr>
            <p:ph idx="1"/>
          </p:nvPr>
        </p:nvSpPr>
        <p:spPr>
          <a:xfrm>
            <a:off x="914400" y="1646237"/>
            <a:ext cx="7467600" cy="1858963"/>
          </a:xfrm>
        </p:spPr>
        <p:txBody>
          <a:bodyPr/>
          <a:lstStyle/>
          <a:p>
            <a:pPr>
              <a:buFont typeface="Wingdings" pitchFamily="2" charset="2"/>
              <a:buChar char="v"/>
            </a:pPr>
            <a:r>
              <a:rPr lang="en-US" dirty="0"/>
              <a:t>In CSS, all HTML elements exist within an </a:t>
            </a:r>
            <a:r>
              <a:rPr lang="en-US" b="1" dirty="0">
                <a:solidFill>
                  <a:schemeClr val="accent1"/>
                </a:solidFill>
              </a:rPr>
              <a:t>element box</a:t>
            </a:r>
            <a:r>
              <a:rPr lang="en-US" dirty="0"/>
              <a:t>. </a:t>
            </a:r>
          </a:p>
          <a:p>
            <a:pPr>
              <a:buFont typeface="Wingdings" pitchFamily="2" charset="2"/>
              <a:buChar char="v"/>
            </a:pPr>
            <a:r>
              <a:rPr lang="en-US" dirty="0"/>
              <a:t>It is absolutely essential that you familiarize yourself with the terminology and relationship of the CSS properties within the element box.</a:t>
            </a:r>
          </a:p>
        </p:txBody>
      </p:sp>
      <p:sp>
        <p:nvSpPr>
          <p:cNvPr id="4" name="Content Placeholder 3"/>
          <p:cNvSpPr>
            <a:spLocks noGrp="1"/>
          </p:cNvSpPr>
          <p:nvPr>
            <p:ph sz="quarter" idx="13"/>
          </p:nvPr>
        </p:nvSpPr>
        <p:spPr/>
        <p:txBody>
          <a:bodyPr>
            <a:normAutofit lnSpcReduction="10000"/>
          </a:bodyPr>
          <a:lstStyle/>
          <a:p>
            <a:r>
              <a:rPr lang="en-US" dirty="0"/>
              <a:t>Time to think inside the box</a:t>
            </a:r>
          </a:p>
        </p:txBody>
      </p:sp>
    </p:spTree>
    <p:extLst>
      <p:ext uri="{BB962C8B-B14F-4D97-AF65-F5344CB8AC3E}">
        <p14:creationId xmlns:p14="http://schemas.microsoft.com/office/powerpoint/2010/main" val="39105510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
            <a:ext cx="8229600" cy="1143000"/>
          </a:xfrm>
        </p:spPr>
        <p:txBody>
          <a:bodyPr/>
          <a:lstStyle/>
          <a:p>
            <a:r>
              <a:rPr lang="en-US" dirty="0"/>
              <a:t>The Box Model</a:t>
            </a:r>
          </a:p>
        </p:txBody>
      </p:sp>
      <p:graphicFrame>
        <p:nvGraphicFramePr>
          <p:cNvPr id="68610" name="Object 2"/>
          <p:cNvGraphicFramePr>
            <a:graphicFrameLocks noChangeAspect="1"/>
          </p:cNvGraphicFramePr>
          <p:nvPr>
            <p:extLst>
              <p:ext uri="{D42A27DB-BD31-4B8C-83A1-F6EECF244321}">
                <p14:modId xmlns:p14="http://schemas.microsoft.com/office/powerpoint/2010/main" val="4258955079"/>
              </p:ext>
            </p:extLst>
          </p:nvPr>
        </p:nvGraphicFramePr>
        <p:xfrm>
          <a:off x="1828800" y="833194"/>
          <a:ext cx="4648200" cy="5415206"/>
        </p:xfrm>
        <a:graphic>
          <a:graphicData uri="http://schemas.openxmlformats.org/presentationml/2006/ole">
            <mc:AlternateContent xmlns:mc="http://schemas.openxmlformats.org/markup-compatibility/2006">
              <mc:Choice xmlns:v="urn:schemas-microsoft-com:vml" Requires="v">
                <p:oleObj name="Visio" r:id="rId2" imgW="4155995" imgH="4841943" progId="">
                  <p:embed/>
                </p:oleObj>
              </mc:Choice>
              <mc:Fallback>
                <p:oleObj name="Visio" r:id="rId2" imgW="4155995" imgH="4841943"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833194"/>
                        <a:ext cx="4648200" cy="541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950844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914400" y="1646237"/>
            <a:ext cx="7391400" cy="2849563"/>
          </a:xfrm>
        </p:spPr>
        <p:txBody>
          <a:bodyPr/>
          <a:lstStyle/>
          <a:p>
            <a:pPr algn="just">
              <a:buFont typeface="Wingdings" pitchFamily="2" charset="2"/>
              <a:buChar char="v"/>
            </a:pPr>
            <a:r>
              <a:rPr lang="en-US" dirty="0"/>
              <a:t>The background color or image of an element fills an element out to its border (if it has one that is). </a:t>
            </a:r>
          </a:p>
          <a:p>
            <a:pPr algn="just">
              <a:buFont typeface="Wingdings" pitchFamily="2" charset="2"/>
              <a:buChar char="v"/>
            </a:pPr>
            <a:r>
              <a:rPr lang="en-US" dirty="0"/>
              <a:t>In contemporary web design, it has become extremely common too use CSS to display purely presentational images (such as background gradients and patterns, decorative images, etc) rather than using the &lt;</a:t>
            </a:r>
            <a:r>
              <a:rPr lang="en-US" dirty="0" err="1"/>
              <a:t>img</a:t>
            </a:r>
            <a:r>
              <a:rPr lang="en-US" dirty="0"/>
              <a:t>&gt; element. </a:t>
            </a:r>
          </a:p>
        </p:txBody>
      </p:sp>
      <p:sp>
        <p:nvSpPr>
          <p:cNvPr id="4" name="Content Placeholder 3"/>
          <p:cNvSpPr>
            <a:spLocks noGrp="1"/>
          </p:cNvSpPr>
          <p:nvPr>
            <p:ph sz="quarter" idx="13"/>
          </p:nvPr>
        </p:nvSpPr>
        <p:spPr/>
        <p:txBody>
          <a:bodyPr>
            <a:normAutofit lnSpcReduction="10000"/>
          </a:bodyPr>
          <a:lstStyle/>
          <a:p>
            <a:r>
              <a:rPr lang="en-US" dirty="0"/>
              <a:t>Box Model Property #1</a:t>
            </a:r>
          </a:p>
        </p:txBody>
      </p:sp>
    </p:spTree>
    <p:extLst>
      <p:ext uri="{BB962C8B-B14F-4D97-AF65-F5344CB8AC3E}">
        <p14:creationId xmlns:p14="http://schemas.microsoft.com/office/powerpoint/2010/main" val="33263908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Background Properties</a:t>
            </a:r>
          </a:p>
        </p:txBody>
      </p:sp>
      <p:graphicFrame>
        <p:nvGraphicFramePr>
          <p:cNvPr id="6" name="Table 5"/>
          <p:cNvGraphicFramePr>
            <a:graphicFrameLocks noGrp="1"/>
          </p:cNvGraphicFramePr>
          <p:nvPr>
            <p:extLst>
              <p:ext uri="{D42A27DB-BD31-4B8C-83A1-F6EECF244321}">
                <p14:modId xmlns:p14="http://schemas.microsoft.com/office/powerpoint/2010/main" val="4261422564"/>
              </p:ext>
            </p:extLst>
          </p:nvPr>
        </p:nvGraphicFramePr>
        <p:xfrm>
          <a:off x="1066800" y="1295400"/>
          <a:ext cx="7010400" cy="5333999"/>
        </p:xfrm>
        <a:graphic>
          <a:graphicData uri="http://schemas.openxmlformats.org/drawingml/2006/table">
            <a:tbl>
              <a:tblPr firstRow="1" firstCol="1">
                <a:tableStyleId>{5C22544A-7EE6-4342-B048-85BDC9FD1C3A}</a:tableStyleId>
              </a:tblPr>
              <a:tblGrid>
                <a:gridCol w="2389987">
                  <a:extLst>
                    <a:ext uri="{9D8B030D-6E8A-4147-A177-3AD203B41FA5}">
                      <a16:colId xmlns:a16="http://schemas.microsoft.com/office/drawing/2014/main" val="20000"/>
                    </a:ext>
                  </a:extLst>
                </a:gridCol>
                <a:gridCol w="4620413">
                  <a:extLst>
                    <a:ext uri="{9D8B030D-6E8A-4147-A177-3AD203B41FA5}">
                      <a16:colId xmlns:a16="http://schemas.microsoft.com/office/drawing/2014/main" val="20001"/>
                    </a:ext>
                  </a:extLst>
                </a:gridCol>
              </a:tblGrid>
              <a:tr h="201078">
                <a:tc>
                  <a:txBody>
                    <a:bodyPr/>
                    <a:lstStyle/>
                    <a:p>
                      <a:pPr marL="0" marR="0">
                        <a:lnSpc>
                          <a:spcPts val="1500"/>
                        </a:lnSpc>
                        <a:spcBef>
                          <a:spcPts val="0"/>
                        </a:spcBef>
                        <a:spcAft>
                          <a:spcPts val="1400"/>
                        </a:spcAft>
                      </a:pPr>
                      <a:r>
                        <a:rPr lang="en-US" sz="1600" dirty="0"/>
                        <a:t>Property</a:t>
                      </a:r>
                      <a:endParaRPr lang="en-US" sz="1600" dirty="0">
                        <a:solidFill>
                          <a:srgbClr val="1F497D"/>
                        </a:solidFill>
                        <a:latin typeface="Calibri"/>
                        <a:ea typeface="Calibri"/>
                        <a:cs typeface="Times New Roman"/>
                      </a:endParaRPr>
                    </a:p>
                  </a:txBody>
                  <a:tcPr marL="56271" marR="56271" marT="0" marB="0"/>
                </a:tc>
                <a:tc>
                  <a:txBody>
                    <a:bodyPr/>
                    <a:lstStyle/>
                    <a:p>
                      <a:pPr marL="0" marR="0">
                        <a:lnSpc>
                          <a:spcPts val="1500"/>
                        </a:lnSpc>
                        <a:spcBef>
                          <a:spcPts val="0"/>
                        </a:spcBef>
                        <a:spcAft>
                          <a:spcPts val="1400"/>
                        </a:spcAft>
                      </a:pPr>
                      <a:r>
                        <a:rPr lang="en-US" sz="1600"/>
                        <a:t>Description</a:t>
                      </a:r>
                      <a:endParaRPr lang="en-US" sz="1600">
                        <a:solidFill>
                          <a:srgbClr val="1F497D"/>
                        </a:solidFill>
                        <a:latin typeface="Calibri"/>
                        <a:ea typeface="Calibri"/>
                        <a:cs typeface="Times New Roman"/>
                      </a:endParaRPr>
                    </a:p>
                  </a:txBody>
                  <a:tcPr marL="56271" marR="56271" marT="0" marB="0"/>
                </a:tc>
                <a:extLst>
                  <a:ext uri="{0D108BD9-81ED-4DB2-BD59-A6C34878D82A}">
                    <a16:rowId xmlns:a16="http://schemas.microsoft.com/office/drawing/2014/main" val="10000"/>
                  </a:ext>
                </a:extLst>
              </a:tr>
              <a:tr h="832793">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background</a:t>
                      </a:r>
                      <a:endParaRPr lang="en-US" sz="1050" dirty="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A combined short-hand property that allows you to set the background values in one property. While you can omit properties with the short-hand, do remember that any omitted properties will be set to their default value.</a:t>
                      </a:r>
                      <a:endParaRPr lang="en-US" sz="1100">
                        <a:latin typeface="Calibri"/>
                        <a:ea typeface="Times New Roman"/>
                        <a:cs typeface="Times New Roman"/>
                      </a:endParaRPr>
                    </a:p>
                  </a:txBody>
                  <a:tcPr marL="56271" marR="56271" marT="0" marB="0"/>
                </a:tc>
                <a:extLst>
                  <a:ext uri="{0D108BD9-81ED-4DB2-BD59-A6C34878D82A}">
                    <a16:rowId xmlns:a16="http://schemas.microsoft.com/office/drawing/2014/main" val="10001"/>
                  </a:ext>
                </a:extLst>
              </a:tr>
              <a:tr h="61949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background-attachment</a:t>
                      </a:r>
                      <a:endParaRPr lang="en-US" sz="1050" dirty="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Specifies whether the background image scrolls with the document (default) or remains fixed. Possible values are: fixed, scroll.</a:t>
                      </a:r>
                      <a:endParaRPr lang="en-US" sz="1100">
                        <a:latin typeface="Calibri"/>
                        <a:ea typeface="Times New Roman"/>
                        <a:cs typeface="Times New Roman"/>
                      </a:endParaRPr>
                    </a:p>
                  </a:txBody>
                  <a:tcPr marL="56271" marR="56271" marT="0" marB="0"/>
                </a:tc>
                <a:extLst>
                  <a:ext uri="{0D108BD9-81ED-4DB2-BD59-A6C34878D82A}">
                    <a16:rowId xmlns:a16="http://schemas.microsoft.com/office/drawing/2014/main" val="10002"/>
                  </a:ext>
                </a:extLst>
              </a:tr>
              <a:tr h="34967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background-color</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Sets the background color of the element. </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3"/>
                  </a:ext>
                </a:extLst>
              </a:tr>
              <a:tr h="832793">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background-image</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Specifies the background image (which is generally a jpeg, gif, or png file) for the element. Note that the URL is relative to the CSS file and not the HTML. CSS3 introduced the ability to specify multiple background images.</a:t>
                      </a:r>
                      <a:endParaRPr lang="en-US" sz="1100">
                        <a:latin typeface="Calibri"/>
                        <a:ea typeface="Times New Roman"/>
                        <a:cs typeface="Times New Roman"/>
                      </a:endParaRPr>
                    </a:p>
                  </a:txBody>
                  <a:tcPr marL="56271" marR="56271" marT="0" marB="0"/>
                </a:tc>
                <a:extLst>
                  <a:ext uri="{0D108BD9-81ED-4DB2-BD59-A6C34878D82A}">
                    <a16:rowId xmlns:a16="http://schemas.microsoft.com/office/drawing/2014/main" val="10004"/>
                  </a:ext>
                </a:extLst>
              </a:tr>
              <a:tr h="1258956">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background-position</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Specifies where on the element the background image will be placed. Some possible values include: bottom, center, left, and right. You can also supply a pixel or percentage numeric position value as well. When supplying a numeric value, you must supply a horizontal/vertical pair; this value indicates its distance from the top left corner of the element.</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5"/>
                  </a:ext>
                </a:extLst>
              </a:tr>
              <a:tr h="83257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background-repeat</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Determines whether the background image will be repeated. This is a common technique for creating a tiled background (it is in fact the default behavior). Possible values are: repeat, repeat-x, repeat-y, and no-repeat.</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6"/>
                  </a:ext>
                </a:extLst>
              </a:tr>
              <a:tr h="40663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background-size</a:t>
                      </a:r>
                      <a:endParaRPr lang="en-US" sz="1050" dirty="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New to CSS3, this property lets you modify the size of the background image.</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671630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Background Repeat</a:t>
            </a:r>
          </a:p>
        </p:txBody>
      </p:sp>
      <p:graphicFrame>
        <p:nvGraphicFramePr>
          <p:cNvPr id="83970" name="Object 2"/>
          <p:cNvGraphicFramePr>
            <a:graphicFrameLocks noChangeAspect="1"/>
          </p:cNvGraphicFramePr>
          <p:nvPr/>
        </p:nvGraphicFramePr>
        <p:xfrm>
          <a:off x="990600" y="990600"/>
          <a:ext cx="7815259" cy="4437063"/>
        </p:xfrm>
        <a:graphic>
          <a:graphicData uri="http://schemas.openxmlformats.org/presentationml/2006/ole">
            <mc:AlternateContent xmlns:mc="http://schemas.openxmlformats.org/markup-compatibility/2006">
              <mc:Choice xmlns:v="urn:schemas-microsoft-com:vml" Requires="v">
                <p:oleObj name="Visio" r:id="rId2" imgW="6339480" imgH="3598423" progId="">
                  <p:embed/>
                </p:oleObj>
              </mc:Choice>
              <mc:Fallback>
                <p:oleObj name="Visio" r:id="rId2" imgW="6339480" imgH="3598423"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90600"/>
                        <a:ext cx="7815259" cy="443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784371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Background Position</a:t>
            </a:r>
          </a:p>
        </p:txBody>
      </p:sp>
      <p:graphicFrame>
        <p:nvGraphicFramePr>
          <p:cNvPr id="84994" name="Object 2"/>
          <p:cNvGraphicFramePr>
            <a:graphicFrameLocks noChangeAspect="1"/>
          </p:cNvGraphicFramePr>
          <p:nvPr/>
        </p:nvGraphicFramePr>
        <p:xfrm>
          <a:off x="944563" y="990600"/>
          <a:ext cx="7684464" cy="3429000"/>
        </p:xfrm>
        <a:graphic>
          <a:graphicData uri="http://schemas.openxmlformats.org/presentationml/2006/ole">
            <mc:AlternateContent xmlns:mc="http://schemas.openxmlformats.org/markup-compatibility/2006">
              <mc:Choice xmlns:v="urn:schemas-microsoft-com:vml" Requires="v">
                <p:oleObj name="Visio" r:id="rId2" imgW="5150895" imgH="2298700" progId="">
                  <p:embed/>
                </p:oleObj>
              </mc:Choice>
              <mc:Fallback>
                <p:oleObj name="Visio" r:id="rId2" imgW="5150895" imgH="2298700"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63" y="990600"/>
                        <a:ext cx="7684464"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106408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Borders</a:t>
            </a:r>
          </a:p>
        </p:txBody>
      </p:sp>
      <p:sp>
        <p:nvSpPr>
          <p:cNvPr id="3" name="Content Placeholder 2"/>
          <p:cNvSpPr>
            <a:spLocks noGrp="1"/>
          </p:cNvSpPr>
          <p:nvPr>
            <p:ph idx="1"/>
          </p:nvPr>
        </p:nvSpPr>
        <p:spPr>
          <a:xfrm>
            <a:off x="914400" y="1646237"/>
            <a:ext cx="7467600" cy="2163763"/>
          </a:xfrm>
        </p:spPr>
        <p:txBody>
          <a:bodyPr/>
          <a:lstStyle/>
          <a:p>
            <a:pPr algn="just">
              <a:buFont typeface="Wingdings" pitchFamily="2" charset="2"/>
              <a:buChar char="§"/>
            </a:pPr>
            <a:r>
              <a:rPr lang="en-US" dirty="0"/>
              <a:t>Borders provide a way to visually separate elements.</a:t>
            </a:r>
          </a:p>
          <a:p>
            <a:pPr algn="just">
              <a:buFont typeface="Wingdings" pitchFamily="2" charset="2"/>
              <a:buChar char="§"/>
            </a:pPr>
            <a:r>
              <a:rPr lang="en-US" dirty="0"/>
              <a:t>You can put borders around all four sides of an element, or just one, two, or three of the sides. </a:t>
            </a:r>
          </a:p>
        </p:txBody>
      </p:sp>
      <p:sp>
        <p:nvSpPr>
          <p:cNvPr id="4" name="Content Placeholder 3"/>
          <p:cNvSpPr>
            <a:spLocks noGrp="1"/>
          </p:cNvSpPr>
          <p:nvPr>
            <p:ph sz="quarter" idx="13"/>
          </p:nvPr>
        </p:nvSpPr>
        <p:spPr/>
        <p:txBody>
          <a:bodyPr>
            <a:normAutofit lnSpcReduction="10000"/>
          </a:bodyPr>
          <a:lstStyle/>
          <a:p>
            <a:r>
              <a:rPr lang="en-US" dirty="0"/>
              <a:t>Box Model Property #2</a:t>
            </a:r>
          </a:p>
        </p:txBody>
      </p:sp>
    </p:spTree>
    <p:extLst>
      <p:ext uri="{BB962C8B-B14F-4D97-AF65-F5344CB8AC3E}">
        <p14:creationId xmlns:p14="http://schemas.microsoft.com/office/powerpoint/2010/main" val="2887573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about an example</a:t>
            </a:r>
          </a:p>
        </p:txBody>
      </p:sp>
      <p:sp>
        <p:nvSpPr>
          <p:cNvPr id="4" name="Content Placeholder 3"/>
          <p:cNvSpPr>
            <a:spLocks noGrp="1"/>
          </p:cNvSpPr>
          <p:nvPr>
            <p:ph sz="quarter" idx="13"/>
          </p:nvPr>
        </p:nvSpPr>
        <p:spPr/>
        <p:txBody>
          <a:bodyPr>
            <a:normAutofit lnSpcReduction="10000"/>
          </a:bodyPr>
          <a:lstStyle/>
          <a:p>
            <a:r>
              <a:rPr lang="en-CA" dirty="0"/>
              <a:t>Only if you have an internet connection</a:t>
            </a:r>
          </a:p>
        </p:txBody>
      </p:sp>
      <p:pic>
        <p:nvPicPr>
          <p:cNvPr id="5" name="Picture 2" descr="T:\CompSci\Research\web development textbook\manuscript\chapter02\images\figure02-02.tif"/>
          <p:cNvPicPr>
            <a:picLocks noGrp="1" noChangeAspect="1" noChangeArrowheads="1"/>
          </p:cNvPicPr>
          <p:nvPr>
            <p:ph idx="1"/>
          </p:nvPr>
        </p:nvPicPr>
        <p:blipFill>
          <a:blip r:embed="rId2" cstate="print"/>
          <a:srcRect/>
          <a:stretch>
            <a:fillRect/>
          </a:stretch>
        </p:blipFill>
        <p:spPr bwMode="auto">
          <a:xfrm>
            <a:off x="152400" y="1828800"/>
            <a:ext cx="4495800" cy="4191000"/>
          </a:xfrm>
          <a:prstGeom prst="rect">
            <a:avLst/>
          </a:prstGeom>
          <a:noFill/>
        </p:spPr>
      </p:pic>
      <p:sp>
        <p:nvSpPr>
          <p:cNvPr id="6" name="TextBox 5"/>
          <p:cNvSpPr txBox="1"/>
          <p:nvPr/>
        </p:nvSpPr>
        <p:spPr>
          <a:xfrm>
            <a:off x="4876800" y="1828800"/>
            <a:ext cx="3581400" cy="2862322"/>
          </a:xfrm>
          <a:prstGeom prst="rect">
            <a:avLst/>
          </a:prstGeom>
          <a:noFill/>
        </p:spPr>
        <p:txBody>
          <a:bodyPr wrap="square" rtlCol="0">
            <a:spAutoFit/>
          </a:bodyPr>
          <a:lstStyle/>
          <a:p>
            <a:pPr algn="just">
              <a:buFont typeface="Wingdings" pitchFamily="2" charset="2"/>
              <a:buChar char="v"/>
            </a:pPr>
            <a:r>
              <a:rPr lang="en-CA" dirty="0"/>
              <a:t>Open a web browser to the </a:t>
            </a:r>
            <a:r>
              <a:rPr lang="en-CA" dirty="0">
                <a:hlinkClick r:id="rId3"/>
              </a:rPr>
              <a:t>W3C </a:t>
            </a:r>
            <a:r>
              <a:rPr lang="en-CA" dirty="0" err="1">
                <a:hlinkClick r:id="rId3"/>
              </a:rPr>
              <a:t>validator</a:t>
            </a:r>
            <a:r>
              <a:rPr lang="en-CA" dirty="0">
                <a:hlinkClick r:id="rId3"/>
              </a:rPr>
              <a:t> </a:t>
            </a:r>
            <a:r>
              <a:rPr lang="en-CA" dirty="0"/>
              <a:t>and find a few websites to test.</a:t>
            </a:r>
          </a:p>
          <a:p>
            <a:pPr algn="just">
              <a:buFont typeface="Wingdings" pitchFamily="2" charset="2"/>
              <a:buChar char="v"/>
            </a:pPr>
            <a:endParaRPr lang="en-CA" dirty="0"/>
          </a:p>
          <a:p>
            <a:pPr algn="just">
              <a:buFont typeface="Wingdings" pitchFamily="2" charset="2"/>
              <a:buChar char="v"/>
            </a:pPr>
            <a:r>
              <a:rPr lang="en-CA" dirty="0"/>
              <a:t>Type the URL into the bar, and you can check if the home page is valid against various standards (or auto-detect)</a:t>
            </a:r>
          </a:p>
          <a:p>
            <a:pPr algn="just"/>
            <a:endParaRPr lang="en-CA" dirty="0"/>
          </a:p>
          <a:p>
            <a:pPr algn="just"/>
            <a:endParaRPr lang="en-CA" dirty="0"/>
          </a:p>
        </p:txBody>
      </p:sp>
    </p:spTree>
    <p:extLst>
      <p:ext uri="{BB962C8B-B14F-4D97-AF65-F5344CB8AC3E}">
        <p14:creationId xmlns:p14="http://schemas.microsoft.com/office/powerpoint/2010/main" val="20218888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Borders</a:t>
            </a:r>
          </a:p>
        </p:txBody>
      </p:sp>
      <p:graphicFrame>
        <p:nvGraphicFramePr>
          <p:cNvPr id="6" name="Table 5"/>
          <p:cNvGraphicFramePr>
            <a:graphicFrameLocks noGrp="1"/>
          </p:cNvGraphicFramePr>
          <p:nvPr>
            <p:extLst>
              <p:ext uri="{D42A27DB-BD31-4B8C-83A1-F6EECF244321}">
                <p14:modId xmlns:p14="http://schemas.microsoft.com/office/powerpoint/2010/main" val="605111471"/>
              </p:ext>
            </p:extLst>
          </p:nvPr>
        </p:nvGraphicFramePr>
        <p:xfrm>
          <a:off x="1066800" y="1143001"/>
          <a:ext cx="7239000" cy="4191001"/>
        </p:xfrm>
        <a:graphic>
          <a:graphicData uri="http://schemas.openxmlformats.org/drawingml/2006/table">
            <a:tbl>
              <a:tblPr firstRow="1" firstCol="1">
                <a:tableStyleId>{5C22544A-7EE6-4342-B048-85BDC9FD1C3A}</a:tableStyleId>
              </a:tblPr>
              <a:tblGrid>
                <a:gridCol w="1510393">
                  <a:extLst>
                    <a:ext uri="{9D8B030D-6E8A-4147-A177-3AD203B41FA5}">
                      <a16:colId xmlns:a16="http://schemas.microsoft.com/office/drawing/2014/main" val="20000"/>
                    </a:ext>
                  </a:extLst>
                </a:gridCol>
                <a:gridCol w="5728607">
                  <a:extLst>
                    <a:ext uri="{9D8B030D-6E8A-4147-A177-3AD203B41FA5}">
                      <a16:colId xmlns:a16="http://schemas.microsoft.com/office/drawing/2014/main" val="20001"/>
                    </a:ext>
                  </a:extLst>
                </a:gridCol>
              </a:tblGrid>
              <a:tr h="328141">
                <a:tc>
                  <a:txBody>
                    <a:bodyPr/>
                    <a:lstStyle/>
                    <a:p>
                      <a:pPr marL="0" marR="0">
                        <a:lnSpc>
                          <a:spcPts val="1500"/>
                        </a:lnSpc>
                        <a:spcBef>
                          <a:spcPts val="0"/>
                        </a:spcBef>
                        <a:spcAft>
                          <a:spcPts val="1400"/>
                        </a:spcAft>
                      </a:pPr>
                      <a:r>
                        <a:rPr lang="en-US" sz="1800" dirty="0"/>
                        <a:t>Property</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Description</a:t>
                      </a:r>
                      <a:endParaRPr lang="en-US"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34196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A combined short-hand property that allows you to set the style, width, and color of a border in one property. The order is important and must be:</a:t>
                      </a:r>
                    </a:p>
                    <a:p>
                      <a:pPr marL="0" marR="0">
                        <a:lnSpc>
                          <a:spcPts val="1500"/>
                        </a:lnSpc>
                        <a:spcBef>
                          <a:spcPts val="700"/>
                        </a:spcBef>
                        <a:spcAft>
                          <a:spcPts val="0"/>
                        </a:spcAft>
                        <a:tabLst>
                          <a:tab pos="342900" algn="l"/>
                          <a:tab pos="685800" algn="l"/>
                          <a:tab pos="1028700" algn="l"/>
                          <a:tab pos="1371600" algn="l"/>
                          <a:tab pos="1714500" algn="l"/>
                        </a:tabLst>
                      </a:pPr>
                      <a:r>
                        <a:rPr lang="en-US" sz="1600" b="1" kern="1200" dirty="0">
                          <a:solidFill>
                            <a:schemeClr val="dk1"/>
                          </a:solidFill>
                          <a:latin typeface="+mn-lt"/>
                          <a:ea typeface="+mn-ea"/>
                          <a:cs typeface="+mn-cs"/>
                        </a:rPr>
                        <a:t>border-style border-width border-color</a:t>
                      </a:r>
                    </a:p>
                  </a:txBody>
                  <a:tcPr marL="68580" marR="68580" marT="0" marB="0"/>
                </a:tc>
                <a:extLst>
                  <a:ext uri="{0D108BD9-81ED-4DB2-BD59-A6C34878D82A}">
                    <a16:rowId xmlns:a16="http://schemas.microsoft.com/office/drawing/2014/main" val="10001"/>
                  </a:ext>
                </a:extLst>
              </a:tr>
              <a:tr h="839565">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border-style</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Specifies the line type of the border. Possible values are: </a:t>
                      </a:r>
                      <a:r>
                        <a:rPr lang="en-US" sz="1800" dirty="0"/>
                        <a:t>solid</a:t>
                      </a:r>
                      <a:r>
                        <a:rPr lang="en-US" sz="1600" dirty="0"/>
                        <a:t>, </a:t>
                      </a:r>
                      <a:r>
                        <a:rPr lang="en-US" sz="1800" dirty="0"/>
                        <a:t>dotted</a:t>
                      </a:r>
                      <a:r>
                        <a:rPr lang="en-US" sz="1600" dirty="0"/>
                        <a:t>, </a:t>
                      </a:r>
                      <a:r>
                        <a:rPr lang="en-US" sz="1800" dirty="0"/>
                        <a:t>dashed</a:t>
                      </a:r>
                      <a:r>
                        <a:rPr lang="en-US" sz="1600" dirty="0"/>
                        <a:t>, </a:t>
                      </a:r>
                      <a:r>
                        <a:rPr lang="en-US" sz="1800" dirty="0"/>
                        <a:t>double</a:t>
                      </a:r>
                      <a:r>
                        <a:rPr lang="en-US" sz="1600" dirty="0"/>
                        <a:t>, </a:t>
                      </a:r>
                      <a:r>
                        <a:rPr lang="en-US" sz="1800" dirty="0"/>
                        <a:t>groove</a:t>
                      </a:r>
                      <a:r>
                        <a:rPr lang="en-US" sz="1600" dirty="0"/>
                        <a:t>, </a:t>
                      </a:r>
                      <a:r>
                        <a:rPr lang="en-US" sz="1800" dirty="0"/>
                        <a:t>ridge</a:t>
                      </a:r>
                      <a:r>
                        <a:rPr lang="en-US" sz="1600" dirty="0"/>
                        <a:t>, </a:t>
                      </a:r>
                      <a:r>
                        <a:rPr lang="en-US" sz="1800" dirty="0"/>
                        <a:t>inset</a:t>
                      </a:r>
                      <a:r>
                        <a:rPr lang="en-US" sz="1600" dirty="0"/>
                        <a:t>, and </a:t>
                      </a:r>
                      <a:r>
                        <a:rPr lang="en-US" sz="1800" dirty="0"/>
                        <a:t>outset</a:t>
                      </a:r>
                      <a:r>
                        <a:rPr lang="en-US" sz="1600" dirty="0"/>
                        <a:t>.</a:t>
                      </a:r>
                      <a:endParaRPr lang="en-US"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832062">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border-width</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width of the border in a unit (but not percents). A variety of keywords (</a:t>
                      </a:r>
                      <a:r>
                        <a:rPr lang="en-US" sz="1800"/>
                        <a:t>thin</a:t>
                      </a:r>
                      <a:r>
                        <a:rPr lang="en-US" sz="1600"/>
                        <a:t>, </a:t>
                      </a:r>
                      <a:r>
                        <a:rPr lang="en-US" sz="1800"/>
                        <a:t>medium</a:t>
                      </a:r>
                      <a:r>
                        <a:rPr lang="en-US" sz="1600"/>
                        <a:t>, etc) are also supported.</a:t>
                      </a:r>
                      <a:endParaRPr lang="en-US"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border-color</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color of the border in a color unit.</a:t>
                      </a:r>
                      <a:endParaRPr lang="en-US"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border-radius</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radius of a rounded corner.</a:t>
                      </a:r>
                      <a:endParaRPr lang="en-US" sz="160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border-image</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The URL of an image to use as a border.</a:t>
                      </a:r>
                      <a:endParaRPr lang="en-US" sz="16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070429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 notation</a:t>
            </a:r>
          </a:p>
        </p:txBody>
      </p:sp>
      <p:sp>
        <p:nvSpPr>
          <p:cNvPr id="3" name="Content Placeholder 2"/>
          <p:cNvSpPr>
            <a:spLocks noGrp="1"/>
          </p:cNvSpPr>
          <p:nvPr>
            <p:ph idx="1"/>
          </p:nvPr>
        </p:nvSpPr>
        <p:spPr>
          <a:xfrm>
            <a:off x="914400" y="1646237"/>
            <a:ext cx="7315200" cy="4525963"/>
          </a:xfrm>
        </p:spPr>
        <p:txBody>
          <a:bodyPr/>
          <a:lstStyle/>
          <a:p>
            <a:pPr algn="just"/>
            <a:r>
              <a:rPr lang="en-US" dirty="0"/>
              <a:t>With border, margin, and padding properties, there are long-form and shortcut methods to set the 4 sides</a:t>
            </a:r>
          </a:p>
        </p:txBody>
      </p:sp>
      <p:sp>
        <p:nvSpPr>
          <p:cNvPr id="4" name="Content Placeholder 3"/>
          <p:cNvSpPr>
            <a:spLocks noGrp="1"/>
          </p:cNvSpPr>
          <p:nvPr>
            <p:ph sz="quarter" idx="13"/>
          </p:nvPr>
        </p:nvSpPr>
        <p:spPr/>
        <p:txBody>
          <a:bodyPr>
            <a:normAutofit lnSpcReduction="10000"/>
          </a:bodyPr>
          <a:lstStyle/>
          <a:p>
            <a:r>
              <a:rPr lang="en-US" dirty="0"/>
              <a:t>TRBL</a:t>
            </a:r>
          </a:p>
        </p:txBody>
      </p:sp>
      <p:sp>
        <p:nvSpPr>
          <p:cNvPr id="5" name="Rectangle 1"/>
          <p:cNvSpPr>
            <a:spLocks noChangeArrowheads="1"/>
          </p:cNvSpPr>
          <p:nvPr/>
        </p:nvSpPr>
        <p:spPr bwMode="auto">
          <a:xfrm>
            <a:off x="989744" y="2667000"/>
            <a:ext cx="59436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000" dirty="0">
                <a:latin typeface="Consolas"/>
                <a:ea typeface="Times New Roman"/>
                <a:cs typeface="Times New Roman"/>
              </a:rPr>
              <a:t>border-top-color: red;           </a:t>
            </a:r>
            <a:r>
              <a:rPr lang="en-US" sz="1000" i="1" dirty="0">
                <a:latin typeface="Consolas"/>
                <a:ea typeface="Times New Roman"/>
                <a:cs typeface="Times New Roman"/>
              </a:rPr>
              <a:t>/* sets just the top side */</a:t>
            </a:r>
          </a:p>
          <a:p>
            <a:r>
              <a:rPr lang="en-US" sz="1000" dirty="0">
                <a:latin typeface="Consolas"/>
                <a:ea typeface="Times New Roman"/>
                <a:cs typeface="Times New Roman"/>
              </a:rPr>
              <a:t>border-right-color: green;       </a:t>
            </a:r>
            <a:r>
              <a:rPr lang="en-US" sz="1000" i="1" dirty="0">
                <a:latin typeface="Consolas"/>
                <a:ea typeface="Times New Roman"/>
                <a:cs typeface="Times New Roman"/>
              </a:rPr>
              <a:t>/* sets just the right side */</a:t>
            </a:r>
          </a:p>
          <a:p>
            <a:r>
              <a:rPr lang="en-US" sz="1000" dirty="0">
                <a:latin typeface="Consolas"/>
                <a:ea typeface="Times New Roman"/>
                <a:cs typeface="Times New Roman"/>
              </a:rPr>
              <a:t>border-bottom-color: yellow;     </a:t>
            </a:r>
            <a:r>
              <a:rPr lang="en-US" sz="1000" i="1" dirty="0">
                <a:latin typeface="Consolas"/>
                <a:ea typeface="Times New Roman"/>
                <a:cs typeface="Times New Roman"/>
              </a:rPr>
              <a:t>/* sets just the bottom side */</a:t>
            </a:r>
          </a:p>
          <a:p>
            <a:r>
              <a:rPr lang="en-US" sz="1000" dirty="0">
                <a:latin typeface="Consolas"/>
                <a:ea typeface="Times New Roman"/>
                <a:cs typeface="Times New Roman"/>
              </a:rPr>
              <a:t>border-left-color: blue;         </a:t>
            </a:r>
            <a:r>
              <a:rPr lang="en-US" sz="1000" i="1" dirty="0">
                <a:latin typeface="Consolas"/>
                <a:ea typeface="Times New Roman"/>
                <a:cs typeface="Times New Roman"/>
              </a:rPr>
              <a:t>/* sets just the left side */</a:t>
            </a:r>
          </a:p>
          <a:p>
            <a:endParaRPr lang="en-US" sz="1000" i="1" dirty="0">
              <a:latin typeface="Consolas"/>
              <a:ea typeface="Times New Roman"/>
              <a:cs typeface="Times New Roman"/>
            </a:endParaRPr>
          </a:p>
          <a:p>
            <a:r>
              <a:rPr lang="en-US" sz="1000" dirty="0">
                <a:latin typeface="Consolas" pitchFamily="49" charset="0"/>
                <a:cs typeface="Consolas" pitchFamily="49" charset="0"/>
              </a:rPr>
              <a:t>border-color: red;               </a:t>
            </a:r>
            <a:r>
              <a:rPr lang="en-US" sz="1000" i="1" dirty="0">
                <a:latin typeface="Consolas" pitchFamily="49" charset="0"/>
                <a:cs typeface="Consolas" pitchFamily="49" charset="0"/>
              </a:rPr>
              <a:t>/* sets all four sides to red */</a:t>
            </a:r>
          </a:p>
          <a:p>
            <a:endParaRPr lang="en-US" sz="1000" i="1" dirty="0">
              <a:latin typeface="Consolas" pitchFamily="49" charset="0"/>
              <a:ea typeface="Times New Roman"/>
              <a:cs typeface="Consolas" pitchFamily="49" charset="0"/>
            </a:endParaRPr>
          </a:p>
          <a:p>
            <a:r>
              <a:rPr lang="en-US" sz="1000" dirty="0">
                <a:latin typeface="Consolas" pitchFamily="49" charset="0"/>
                <a:cs typeface="Consolas" pitchFamily="49" charset="0"/>
              </a:rPr>
              <a:t>border-color: red green orange blue;     </a:t>
            </a:r>
            <a:r>
              <a:rPr lang="en-US" sz="1000" i="1" dirty="0">
                <a:latin typeface="Consolas" pitchFamily="49" charset="0"/>
                <a:cs typeface="Consolas" pitchFamily="49" charset="0"/>
              </a:rPr>
              <a:t>/* sets all four sides differently */</a:t>
            </a:r>
          </a:p>
          <a:p>
            <a:endParaRPr lang="en-US" sz="1000" i="1" dirty="0"/>
          </a:p>
          <a:p>
            <a:r>
              <a:rPr lang="en-US" sz="1000" dirty="0"/>
              <a:t>When using this multiple values shortcut, they are applied in clockwise order starting at the top. </a:t>
            </a:r>
          </a:p>
          <a:p>
            <a:r>
              <a:rPr lang="en-US" sz="1000" dirty="0"/>
              <a:t>Thus the order is: </a:t>
            </a:r>
            <a:r>
              <a:rPr lang="en-US" sz="1000" b="1" dirty="0">
                <a:solidFill>
                  <a:schemeClr val="accent1"/>
                </a:solidFill>
              </a:rPr>
              <a:t>top right bottom left.</a:t>
            </a:r>
            <a:endParaRPr lang="en-US" sz="1000" dirty="0">
              <a:solidFill>
                <a:schemeClr val="accent1"/>
              </a:solidFill>
            </a:endParaRPr>
          </a:p>
        </p:txBody>
      </p:sp>
      <p:graphicFrame>
        <p:nvGraphicFramePr>
          <p:cNvPr id="88066" name="Object 2"/>
          <p:cNvGraphicFramePr>
            <a:graphicFrameLocks noChangeAspect="1"/>
          </p:cNvGraphicFramePr>
          <p:nvPr>
            <p:extLst>
              <p:ext uri="{D42A27DB-BD31-4B8C-83A1-F6EECF244321}">
                <p14:modId xmlns:p14="http://schemas.microsoft.com/office/powerpoint/2010/main" val="858219506"/>
              </p:ext>
            </p:extLst>
          </p:nvPr>
        </p:nvGraphicFramePr>
        <p:xfrm>
          <a:off x="1295400" y="4572000"/>
          <a:ext cx="5798165" cy="1909762"/>
        </p:xfrm>
        <a:graphic>
          <a:graphicData uri="http://schemas.openxmlformats.org/presentationml/2006/ole">
            <mc:AlternateContent xmlns:mc="http://schemas.openxmlformats.org/markup-compatibility/2006">
              <mc:Choice xmlns:v="urn:schemas-microsoft-com:vml" Requires="v">
                <p:oleObj name="Visio" r:id="rId2" imgW="4410190" imgH="1452934" progId="">
                  <p:embed/>
                </p:oleObj>
              </mc:Choice>
              <mc:Fallback>
                <p:oleObj name="Visio" r:id="rId2" imgW="4410190" imgH="1452934"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572000"/>
                        <a:ext cx="5798165" cy="190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300217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Margins and Padding</a:t>
            </a:r>
          </a:p>
        </p:txBody>
      </p:sp>
      <p:sp>
        <p:nvSpPr>
          <p:cNvPr id="4" name="Content Placeholder 3"/>
          <p:cNvSpPr>
            <a:spLocks noGrp="1"/>
          </p:cNvSpPr>
          <p:nvPr>
            <p:ph idx="1"/>
          </p:nvPr>
        </p:nvSpPr>
        <p:spPr>
          <a:xfrm>
            <a:off x="914400" y="762001"/>
            <a:ext cx="6400800" cy="5410200"/>
          </a:xfrm>
        </p:spPr>
        <p:txBody>
          <a:bodyPr>
            <a:normAutofit/>
          </a:bodyPr>
          <a:lstStyle/>
          <a:p>
            <a:r>
              <a:rPr lang="en-US" dirty="0"/>
              <a:t>Box Model Properties #3 and #4</a:t>
            </a:r>
          </a:p>
          <a:p>
            <a:endParaRPr lang="en-US" dirty="0"/>
          </a:p>
        </p:txBody>
      </p:sp>
      <p:graphicFrame>
        <p:nvGraphicFramePr>
          <p:cNvPr id="89090" name="Object 2"/>
          <p:cNvGraphicFramePr>
            <a:graphicFrameLocks noChangeAspect="1"/>
          </p:cNvGraphicFramePr>
          <p:nvPr>
            <p:extLst>
              <p:ext uri="{D42A27DB-BD31-4B8C-83A1-F6EECF244321}">
                <p14:modId xmlns:p14="http://schemas.microsoft.com/office/powerpoint/2010/main" val="4289227462"/>
              </p:ext>
            </p:extLst>
          </p:nvPr>
        </p:nvGraphicFramePr>
        <p:xfrm>
          <a:off x="914400" y="1219200"/>
          <a:ext cx="4074319" cy="5329110"/>
        </p:xfrm>
        <a:graphic>
          <a:graphicData uri="http://schemas.openxmlformats.org/presentationml/2006/ole">
            <mc:AlternateContent xmlns:mc="http://schemas.openxmlformats.org/markup-compatibility/2006">
              <mc:Choice xmlns:v="urn:schemas-microsoft-com:vml" Requires="v">
                <p:oleObj name="Visio" r:id="rId2" imgW="3881810" imgH="5076757" progId="">
                  <p:embed/>
                </p:oleObj>
              </mc:Choice>
              <mc:Fallback>
                <p:oleObj name="Visio" r:id="rId2" imgW="3881810" imgH="5076757"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4074319" cy="5329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58656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Margins</a:t>
            </a:r>
          </a:p>
        </p:txBody>
      </p:sp>
      <p:sp>
        <p:nvSpPr>
          <p:cNvPr id="3" name="Content Placeholder 2"/>
          <p:cNvSpPr>
            <a:spLocks noGrp="1"/>
          </p:cNvSpPr>
          <p:nvPr>
            <p:ph idx="1"/>
          </p:nvPr>
        </p:nvSpPr>
        <p:spPr>
          <a:xfrm>
            <a:off x="609600" y="1981200"/>
            <a:ext cx="4495800" cy="4525963"/>
          </a:xfrm>
        </p:spPr>
        <p:txBody>
          <a:bodyPr/>
          <a:lstStyle/>
          <a:p>
            <a:pPr algn="just"/>
            <a:r>
              <a:rPr lang="en-US" dirty="0"/>
              <a:t>Did you notice that the space between paragraphs one and two and between two and three is the same as the space before paragraph one and after paragraph three? </a:t>
            </a:r>
          </a:p>
          <a:p>
            <a:pPr algn="just"/>
            <a:r>
              <a:rPr lang="en-US" dirty="0"/>
              <a:t>This is due to the fact that adjoining vertical margins collapse. </a:t>
            </a:r>
          </a:p>
        </p:txBody>
      </p:sp>
      <p:sp>
        <p:nvSpPr>
          <p:cNvPr id="4" name="Content Placeholder 3"/>
          <p:cNvSpPr>
            <a:spLocks noGrp="1"/>
          </p:cNvSpPr>
          <p:nvPr>
            <p:ph sz="quarter" idx="13"/>
          </p:nvPr>
        </p:nvSpPr>
        <p:spPr/>
        <p:txBody>
          <a:bodyPr>
            <a:normAutofit lnSpcReduction="10000"/>
          </a:bodyPr>
          <a:lstStyle/>
          <a:p>
            <a:r>
              <a:rPr lang="en-US" dirty="0"/>
              <a:t>Why they will cause you trouble.</a:t>
            </a:r>
          </a:p>
        </p:txBody>
      </p:sp>
      <p:graphicFrame>
        <p:nvGraphicFramePr>
          <p:cNvPr id="90114" name="Object 2"/>
          <p:cNvGraphicFramePr>
            <a:graphicFrameLocks noChangeAspect="1"/>
          </p:cNvGraphicFramePr>
          <p:nvPr>
            <p:extLst>
              <p:ext uri="{D42A27DB-BD31-4B8C-83A1-F6EECF244321}">
                <p14:modId xmlns:p14="http://schemas.microsoft.com/office/powerpoint/2010/main" val="3639068011"/>
              </p:ext>
            </p:extLst>
          </p:nvPr>
        </p:nvGraphicFramePr>
        <p:xfrm>
          <a:off x="5105400" y="1101752"/>
          <a:ext cx="3639092" cy="4760886"/>
        </p:xfrm>
        <a:graphic>
          <a:graphicData uri="http://schemas.openxmlformats.org/presentationml/2006/ole">
            <mc:AlternateContent xmlns:mc="http://schemas.openxmlformats.org/markup-compatibility/2006">
              <mc:Choice xmlns:v="urn:schemas-microsoft-com:vml" Requires="v">
                <p:oleObj name="Visio" r:id="rId2" imgW="3881810" imgH="5076757" progId="">
                  <p:embed/>
                </p:oleObj>
              </mc:Choice>
              <mc:Fallback>
                <p:oleObj name="Visio" r:id="rId2" imgW="3881810" imgH="5076757"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101752"/>
                        <a:ext cx="3639092" cy="47608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ight Arrow 5"/>
          <p:cNvSpPr/>
          <p:nvPr/>
        </p:nvSpPr>
        <p:spPr>
          <a:xfrm>
            <a:off x="4800600" y="48768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4800600" y="53340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800600" y="34290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4800600" y="37338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4312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Collapsing Margins</a:t>
            </a:r>
          </a:p>
        </p:txBody>
      </p:sp>
      <p:graphicFrame>
        <p:nvGraphicFramePr>
          <p:cNvPr id="91138" name="Object 2"/>
          <p:cNvGraphicFramePr>
            <a:graphicFrameLocks noChangeAspect="1"/>
          </p:cNvGraphicFramePr>
          <p:nvPr/>
        </p:nvGraphicFramePr>
        <p:xfrm>
          <a:off x="958850" y="935037"/>
          <a:ext cx="7784202" cy="4094163"/>
        </p:xfrm>
        <a:graphic>
          <a:graphicData uri="http://schemas.openxmlformats.org/presentationml/2006/ole">
            <mc:AlternateContent xmlns:mc="http://schemas.openxmlformats.org/markup-compatibility/2006">
              <mc:Choice xmlns:v="urn:schemas-microsoft-com:vml" Requires="v">
                <p:oleObj name="Visio" r:id="rId2" imgW="5136578" imgH="2701857" progId="">
                  <p:embed/>
                </p:oleObj>
              </mc:Choice>
              <mc:Fallback>
                <p:oleObj name="Visio" r:id="rId2" imgW="5136578" imgH="2701857"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50" y="935037"/>
                        <a:ext cx="7784202" cy="409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43" name="Rectangle 7"/>
          <p:cNvSpPr>
            <a:spLocks noChangeArrowheads="1"/>
          </p:cNvSpPr>
          <p:nvPr/>
        </p:nvSpPr>
        <p:spPr bwMode="auto">
          <a:xfrm>
            <a:off x="381000" y="4876800"/>
            <a:ext cx="5049374"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1400" dirty="0">
                <a:latin typeface="+mj-lt"/>
              </a:rPr>
              <a:t>If overlapping margins did not collapse, then margin space for  </a:t>
            </a:r>
            <a:r>
              <a:rPr kumimoji="0" lang="en-US" sz="1400" b="0" i="0" u="none" strike="noStrike" cap="none" normalizeH="0" baseline="0" dirty="0">
                <a:ln>
                  <a:noFill/>
                </a:ln>
                <a:solidFill>
                  <a:schemeClr val="tx1"/>
                </a:solidFill>
                <a:effectLst/>
                <a:latin typeface="+mj-lt"/>
                <a:ea typeface="Calibri" pitchFamily="34" charset="0"/>
                <a:cs typeface="Times New Roman" pitchFamily="18" charset="0"/>
              </a:rPr>
              <a:t>would be 180p (90pixels for the bottom margin of the first </a:t>
            </a:r>
            <a:r>
              <a:rPr kumimoji="0" lang="en-US" sz="1400" b="0" i="0" u="none" strike="noStrike" cap="none" normalizeH="0" baseline="0" dirty="0">
                <a:ln>
                  <a:noFill/>
                </a:ln>
                <a:solidFill>
                  <a:schemeClr val="tx1"/>
                </a:solidFill>
                <a:effectLst/>
                <a:latin typeface="+mj-lt"/>
                <a:ea typeface="Calibri" pitchFamily="34" charset="0"/>
                <a:cs typeface="Consolas" pitchFamily="49" charset="0"/>
              </a:rPr>
              <a:t>&lt;div&gt;</a:t>
            </a:r>
            <a:r>
              <a:rPr kumimoji="0" lang="en-US" sz="1400" b="0" i="0" u="none" strike="noStrike" cap="none" normalizeH="0" baseline="0" dirty="0">
                <a:ln>
                  <a:noFill/>
                </a:ln>
                <a:solidFill>
                  <a:schemeClr val="tx1"/>
                </a:solidFill>
                <a:effectLst/>
                <a:latin typeface="+mj-lt"/>
                <a:ea typeface="Calibri" pitchFamily="34" charset="0"/>
                <a:cs typeface="Times New Roman" pitchFamily="18" charset="0"/>
              </a:rPr>
              <a:t> + 90 pixels for the top margin of the second </a:t>
            </a:r>
            <a:r>
              <a:rPr kumimoji="0" lang="en-US" sz="1400" b="0" i="0" u="none" strike="noStrike" cap="none" normalizeH="0" baseline="0" dirty="0">
                <a:ln>
                  <a:noFill/>
                </a:ln>
                <a:solidFill>
                  <a:schemeClr val="tx1"/>
                </a:solidFill>
                <a:effectLst/>
                <a:latin typeface="+mj-lt"/>
                <a:ea typeface="Calibri" pitchFamily="34" charset="0"/>
                <a:cs typeface="Consolas" pitchFamily="49" charset="0"/>
              </a:rPr>
              <a:t>&lt;div&gt;</a:t>
            </a:r>
            <a:r>
              <a:rPr kumimoji="0" lang="en-US" sz="1400" b="0" i="0" u="none" strike="noStrike" cap="none" normalizeH="0" baseline="0" dirty="0">
                <a:ln>
                  <a:noFill/>
                </a:ln>
                <a:solidFill>
                  <a:schemeClr val="tx1"/>
                </a:solidFill>
                <a:effectLst/>
                <a:latin typeface="+mj-lt"/>
                <a:ea typeface="Calibri" pitchFamily="34" charset="0"/>
                <a:cs typeface="Times New Roman" pitchFamily="18" charset="0"/>
              </a:rPr>
              <a:t>), while the margins       and       </a:t>
            </a:r>
            <a:r>
              <a:rPr lang="en-US" sz="1400" dirty="0">
                <a:latin typeface="+mj-lt"/>
                <a:ea typeface="Calibri" pitchFamily="34" charset="0"/>
                <a:cs typeface="Times New Roman" pitchFamily="18" charset="0"/>
              </a:rPr>
              <a:t>for would be 100px. </a:t>
            </a:r>
          </a:p>
          <a:p>
            <a:pPr fontAlgn="base">
              <a:spcBef>
                <a:spcPct val="0"/>
              </a:spcBef>
              <a:spcAft>
                <a:spcPct val="0"/>
              </a:spcAft>
            </a:pPr>
            <a:endParaRPr lang="en-US" sz="1400" dirty="0">
              <a:latin typeface="+mj-lt"/>
              <a:ea typeface="Calibri" pitchFamily="34" charset="0"/>
              <a:cs typeface="Times New Roman" pitchFamily="18" charset="0"/>
            </a:endParaRPr>
          </a:p>
          <a:p>
            <a:pPr fontAlgn="base">
              <a:spcBef>
                <a:spcPct val="0"/>
              </a:spcBef>
              <a:spcAft>
                <a:spcPct val="0"/>
              </a:spcAft>
            </a:pPr>
            <a:r>
              <a:rPr lang="en-US" sz="1400" dirty="0">
                <a:latin typeface="+mj-lt"/>
                <a:ea typeface="Calibri" pitchFamily="34" charset="0"/>
                <a:cs typeface="Times New Roman" pitchFamily="18" charset="0"/>
              </a:rPr>
              <a:t>However, as you can see this is not the case.</a:t>
            </a:r>
          </a:p>
          <a:p>
            <a:pPr fontAlgn="base">
              <a:spcBef>
                <a:spcPct val="0"/>
              </a:spcBef>
              <a:spcAft>
                <a:spcPct val="0"/>
              </a:spcAft>
            </a:pPr>
            <a:endParaRPr kumimoji="0" lang="en-US" sz="1400" b="0" i="0" u="none" strike="noStrike" cap="none" normalizeH="0" baseline="0" dirty="0">
              <a:ln>
                <a:noFill/>
              </a:ln>
              <a:solidFill>
                <a:schemeClr val="tx1"/>
              </a:solidFill>
              <a:effectLst/>
              <a:latin typeface="+mj-lt"/>
              <a:cs typeface="Arial" pitchFamily="34" charset="0"/>
            </a:endParaRPr>
          </a:p>
        </p:txBody>
      </p:sp>
      <p:pic>
        <p:nvPicPr>
          <p:cNvPr id="13" name="Picture 12" descr="circle-02.png"/>
          <p:cNvPicPr/>
          <p:nvPr/>
        </p:nvPicPr>
        <p:blipFill>
          <a:blip r:embed="rId4" cstate="print"/>
          <a:stretch>
            <a:fillRect/>
          </a:stretch>
        </p:blipFill>
        <p:spPr>
          <a:xfrm>
            <a:off x="4953000" y="4953000"/>
            <a:ext cx="190500" cy="171450"/>
          </a:xfrm>
          <a:prstGeom prst="rect">
            <a:avLst/>
          </a:prstGeom>
        </p:spPr>
      </p:pic>
      <p:pic>
        <p:nvPicPr>
          <p:cNvPr id="14" name="Picture 13" descr="circle-04.png"/>
          <p:cNvPicPr/>
          <p:nvPr/>
        </p:nvPicPr>
        <p:blipFill>
          <a:blip r:embed="rId5" cstate="print"/>
          <a:stretch>
            <a:fillRect/>
          </a:stretch>
        </p:blipFill>
        <p:spPr>
          <a:xfrm>
            <a:off x="1087348" y="5603696"/>
            <a:ext cx="190500" cy="171450"/>
          </a:xfrm>
          <a:prstGeom prst="rect">
            <a:avLst/>
          </a:prstGeom>
        </p:spPr>
      </p:pic>
      <p:pic>
        <p:nvPicPr>
          <p:cNvPr id="15" name="Picture 14" descr="circle-05.png"/>
          <p:cNvPicPr/>
          <p:nvPr/>
        </p:nvPicPr>
        <p:blipFill>
          <a:blip r:embed="rId6" cstate="print"/>
          <a:stretch>
            <a:fillRect/>
          </a:stretch>
        </p:blipFill>
        <p:spPr>
          <a:xfrm>
            <a:off x="1641296" y="5597704"/>
            <a:ext cx="190500" cy="171450"/>
          </a:xfrm>
          <a:prstGeom prst="rect">
            <a:avLst/>
          </a:prstGeom>
        </p:spPr>
      </p:pic>
    </p:spTree>
    <p:extLst>
      <p:ext uri="{BB962C8B-B14F-4D97-AF65-F5344CB8AC3E}">
        <p14:creationId xmlns:p14="http://schemas.microsoft.com/office/powerpoint/2010/main" val="26552804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Collapsing Margins</a:t>
            </a:r>
          </a:p>
        </p:txBody>
      </p:sp>
      <p:sp>
        <p:nvSpPr>
          <p:cNvPr id="4" name="Content Placeholder 3"/>
          <p:cNvSpPr>
            <a:spLocks noGrp="1"/>
          </p:cNvSpPr>
          <p:nvPr>
            <p:ph idx="1"/>
          </p:nvPr>
        </p:nvSpPr>
        <p:spPr>
          <a:xfrm>
            <a:off x="914400" y="1646237"/>
            <a:ext cx="7772400" cy="4525963"/>
          </a:xfrm>
        </p:spPr>
        <p:txBody>
          <a:bodyPr>
            <a:normAutofit/>
          </a:bodyPr>
          <a:lstStyle/>
          <a:p>
            <a:pPr algn="just"/>
            <a:r>
              <a:rPr lang="en-US" dirty="0"/>
              <a:t>When the </a:t>
            </a:r>
            <a:r>
              <a:rPr lang="en-US" b="1" dirty="0"/>
              <a:t>vertical</a:t>
            </a:r>
            <a:r>
              <a:rPr lang="en-US" dirty="0"/>
              <a:t> margins of two elements touch, </a:t>
            </a:r>
          </a:p>
          <a:p>
            <a:pPr marL="342900" indent="-342900" algn="just">
              <a:buFont typeface="Arial" panose="020B0604020202020204" pitchFamily="34" charset="0"/>
              <a:buChar char="•"/>
            </a:pPr>
            <a:r>
              <a:rPr lang="en-US" dirty="0"/>
              <a:t>the largest margin value of the elements will be displayed</a:t>
            </a:r>
          </a:p>
          <a:p>
            <a:pPr marL="342900" indent="-342900" algn="just">
              <a:buFont typeface="Arial" panose="020B0604020202020204" pitchFamily="34" charset="0"/>
              <a:buChar char="•"/>
            </a:pPr>
            <a:r>
              <a:rPr lang="en-US" dirty="0"/>
              <a:t>the smaller margin value will be collapsed to zero. </a:t>
            </a:r>
          </a:p>
          <a:p>
            <a:pPr algn="just"/>
            <a:r>
              <a:rPr lang="en-US" dirty="0"/>
              <a:t>Horizontal margins, on the other hand, </a:t>
            </a:r>
            <a:r>
              <a:rPr lang="en-US" b="1" dirty="0"/>
              <a:t>never</a:t>
            </a:r>
            <a:r>
              <a:rPr lang="en-US" dirty="0"/>
              <a:t> collapse.</a:t>
            </a:r>
          </a:p>
          <a:p>
            <a:pPr algn="just"/>
            <a:r>
              <a:rPr lang="en-US" dirty="0"/>
              <a:t>To complicate matters even further, there are a large number of special cases in which adjoining vertical margins do </a:t>
            </a:r>
            <a:r>
              <a:rPr lang="en-US" b="1" dirty="0"/>
              <a:t>not</a:t>
            </a:r>
            <a:r>
              <a:rPr lang="en-US" dirty="0"/>
              <a:t> collapse.</a:t>
            </a:r>
          </a:p>
        </p:txBody>
      </p:sp>
      <p:sp>
        <p:nvSpPr>
          <p:cNvPr id="5" name="Content Placeholder 4"/>
          <p:cNvSpPr>
            <a:spLocks noGrp="1"/>
          </p:cNvSpPr>
          <p:nvPr>
            <p:ph sz="quarter" idx="13"/>
          </p:nvPr>
        </p:nvSpPr>
        <p:spPr/>
        <p:txBody>
          <a:bodyPr>
            <a:normAutofit lnSpcReduction="10000"/>
          </a:bodyPr>
          <a:lstStyle/>
          <a:p>
            <a:r>
              <a:rPr lang="en-US" dirty="0"/>
              <a:t>How it works</a:t>
            </a:r>
          </a:p>
        </p:txBody>
      </p:sp>
    </p:spTree>
    <p:extLst>
      <p:ext uri="{BB962C8B-B14F-4D97-AF65-F5344CB8AC3E}">
        <p14:creationId xmlns:p14="http://schemas.microsoft.com/office/powerpoint/2010/main" val="10104020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Width and Height</a:t>
            </a:r>
          </a:p>
        </p:txBody>
      </p:sp>
      <p:sp>
        <p:nvSpPr>
          <p:cNvPr id="3" name="Content Placeholder 2"/>
          <p:cNvSpPr>
            <a:spLocks noGrp="1"/>
          </p:cNvSpPr>
          <p:nvPr>
            <p:ph idx="1"/>
          </p:nvPr>
        </p:nvSpPr>
        <p:spPr>
          <a:xfrm>
            <a:off x="914400" y="1646237"/>
            <a:ext cx="7086600" cy="2163763"/>
          </a:xfrm>
        </p:spPr>
        <p:txBody>
          <a:bodyPr/>
          <a:lstStyle/>
          <a:p>
            <a:pPr algn="just">
              <a:buFont typeface="Wingdings" pitchFamily="2" charset="2"/>
              <a:buChar char="v"/>
            </a:pPr>
            <a:r>
              <a:rPr lang="en-US" dirty="0"/>
              <a:t>The width and height properties specify the size of the element’s content area. </a:t>
            </a:r>
          </a:p>
          <a:p>
            <a:pPr algn="just">
              <a:buFont typeface="Wingdings" pitchFamily="2" charset="2"/>
              <a:buChar char="v"/>
            </a:pPr>
            <a:r>
              <a:rPr lang="en-US" dirty="0"/>
              <a:t>Perhaps the only rival for collapsing margins in troubling our students, box dimensions have a number of potential issues.</a:t>
            </a:r>
          </a:p>
          <a:p>
            <a:pPr algn="just"/>
            <a:endParaRPr lang="en-US" dirty="0"/>
          </a:p>
        </p:txBody>
      </p:sp>
      <p:sp>
        <p:nvSpPr>
          <p:cNvPr id="4" name="Content Placeholder 3"/>
          <p:cNvSpPr>
            <a:spLocks noGrp="1"/>
          </p:cNvSpPr>
          <p:nvPr>
            <p:ph sz="quarter" idx="13"/>
          </p:nvPr>
        </p:nvSpPr>
        <p:spPr/>
        <p:txBody>
          <a:bodyPr>
            <a:normAutofit lnSpcReduction="10000"/>
          </a:bodyPr>
          <a:lstStyle/>
          <a:p>
            <a:r>
              <a:rPr lang="en-US" dirty="0"/>
              <a:t>Box Model Properties #5 and #6</a:t>
            </a:r>
          </a:p>
          <a:p>
            <a:endParaRPr lang="en-US" dirty="0"/>
          </a:p>
        </p:txBody>
      </p:sp>
    </p:spTree>
    <p:extLst>
      <p:ext uri="{BB962C8B-B14F-4D97-AF65-F5344CB8AC3E}">
        <p14:creationId xmlns:p14="http://schemas.microsoft.com/office/powerpoint/2010/main" val="31965294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Width and Height</a:t>
            </a:r>
          </a:p>
        </p:txBody>
      </p:sp>
      <p:sp>
        <p:nvSpPr>
          <p:cNvPr id="3" name="Content Placeholder 2"/>
          <p:cNvSpPr>
            <a:spLocks noGrp="1"/>
          </p:cNvSpPr>
          <p:nvPr>
            <p:ph idx="1"/>
          </p:nvPr>
        </p:nvSpPr>
        <p:spPr>
          <a:xfrm>
            <a:off x="914400" y="1646237"/>
            <a:ext cx="7467600" cy="4525963"/>
          </a:xfrm>
        </p:spPr>
        <p:txBody>
          <a:bodyPr>
            <a:normAutofit/>
          </a:bodyPr>
          <a:lstStyle/>
          <a:p>
            <a:pPr algn="just">
              <a:buFont typeface="Wingdings" pitchFamily="2" charset="2"/>
              <a:buChar char="q"/>
            </a:pPr>
            <a:r>
              <a:rPr lang="en-US" dirty="0"/>
              <a:t>Only block-level elements and non-text inline elements such as images have a </a:t>
            </a:r>
            <a:r>
              <a:rPr lang="en-US" b="1" dirty="0"/>
              <a:t>width</a:t>
            </a:r>
            <a:r>
              <a:rPr lang="en-US" dirty="0"/>
              <a:t> and </a:t>
            </a:r>
            <a:r>
              <a:rPr lang="en-US" b="1" dirty="0"/>
              <a:t>height</a:t>
            </a:r>
            <a:r>
              <a:rPr lang="en-US" dirty="0"/>
              <a:t> that you can specify. </a:t>
            </a:r>
          </a:p>
          <a:p>
            <a:pPr algn="just">
              <a:buFont typeface="Wingdings" pitchFamily="2" charset="2"/>
              <a:buChar char="q"/>
            </a:pPr>
            <a:r>
              <a:rPr lang="en-US" dirty="0"/>
              <a:t>By default the width of and height of elements is the actual size of the content.</a:t>
            </a:r>
          </a:p>
          <a:p>
            <a:pPr algn="just">
              <a:buFont typeface="Wingdings" pitchFamily="2" charset="2"/>
              <a:buChar char="q"/>
            </a:pPr>
            <a:r>
              <a:rPr lang="en-US" dirty="0"/>
              <a:t>For text, </a:t>
            </a:r>
          </a:p>
          <a:p>
            <a:pPr marL="342900" indent="-342900" algn="just">
              <a:buFont typeface="Arial" panose="020B0604020202020204" pitchFamily="34" charset="0"/>
              <a:buChar char="•"/>
            </a:pPr>
            <a:r>
              <a:rPr lang="en-US" dirty="0"/>
              <a:t>this is determined by the font size and font face; </a:t>
            </a:r>
          </a:p>
          <a:p>
            <a:pPr algn="just"/>
            <a:r>
              <a:rPr lang="en-US" dirty="0"/>
              <a:t>For images, </a:t>
            </a:r>
          </a:p>
          <a:p>
            <a:pPr marL="342900" indent="-342900" algn="just">
              <a:buFont typeface="Arial" panose="020B0604020202020204" pitchFamily="34" charset="0"/>
              <a:buChar char="•"/>
            </a:pPr>
            <a:r>
              <a:rPr lang="en-US" dirty="0"/>
              <a:t>the width and height of the actual image in pixels determines the element box’s dimensions.</a:t>
            </a:r>
          </a:p>
        </p:txBody>
      </p:sp>
      <p:sp>
        <p:nvSpPr>
          <p:cNvPr id="4" name="Content Placeholder 3"/>
          <p:cNvSpPr>
            <a:spLocks noGrp="1"/>
          </p:cNvSpPr>
          <p:nvPr>
            <p:ph sz="quarter" idx="13"/>
          </p:nvPr>
        </p:nvSpPr>
        <p:spPr/>
        <p:txBody>
          <a:bodyPr>
            <a:normAutofit lnSpcReduction="10000"/>
          </a:bodyPr>
          <a:lstStyle/>
          <a:p>
            <a:r>
              <a:rPr lang="en-US" dirty="0"/>
              <a:t>Potential Problem #1</a:t>
            </a:r>
          </a:p>
        </p:txBody>
      </p:sp>
    </p:spTree>
    <p:extLst>
      <p:ext uri="{BB962C8B-B14F-4D97-AF65-F5344CB8AC3E}">
        <p14:creationId xmlns:p14="http://schemas.microsoft.com/office/powerpoint/2010/main" val="38965539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Width and Height</a:t>
            </a:r>
          </a:p>
        </p:txBody>
      </p:sp>
      <p:sp>
        <p:nvSpPr>
          <p:cNvPr id="3" name="Content Placeholder 2"/>
          <p:cNvSpPr>
            <a:spLocks noGrp="1"/>
          </p:cNvSpPr>
          <p:nvPr>
            <p:ph idx="1"/>
          </p:nvPr>
        </p:nvSpPr>
        <p:spPr>
          <a:xfrm>
            <a:off x="914400" y="1646237"/>
            <a:ext cx="7162800" cy="1858963"/>
          </a:xfrm>
        </p:spPr>
        <p:txBody>
          <a:bodyPr/>
          <a:lstStyle/>
          <a:p>
            <a:pPr algn="just">
              <a:buFont typeface="Wingdings" pitchFamily="2" charset="2"/>
              <a:buChar char="ü"/>
            </a:pPr>
            <a:r>
              <a:rPr lang="en-US" dirty="0"/>
              <a:t>Since the width and the height refer to the size of the content area, by default, the total size of an element is equal to not only its content area, but also to the sum of its padding, borders, and margins.</a:t>
            </a:r>
          </a:p>
        </p:txBody>
      </p:sp>
      <p:sp>
        <p:nvSpPr>
          <p:cNvPr id="4" name="Content Placeholder 3"/>
          <p:cNvSpPr>
            <a:spLocks noGrp="1"/>
          </p:cNvSpPr>
          <p:nvPr>
            <p:ph sz="quarter" idx="13"/>
          </p:nvPr>
        </p:nvSpPr>
        <p:spPr/>
        <p:txBody>
          <a:bodyPr>
            <a:normAutofit lnSpcReduction="10000"/>
          </a:bodyPr>
          <a:lstStyle/>
          <a:p>
            <a:r>
              <a:rPr lang="en-US" dirty="0"/>
              <a:t>Potential Problem #2</a:t>
            </a:r>
          </a:p>
          <a:p>
            <a:endParaRPr lang="en-US" dirty="0"/>
          </a:p>
        </p:txBody>
      </p:sp>
    </p:spTree>
    <p:extLst>
      <p:ext uri="{BB962C8B-B14F-4D97-AF65-F5344CB8AC3E}">
        <p14:creationId xmlns:p14="http://schemas.microsoft.com/office/powerpoint/2010/main" val="6604694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2"/>
          <p:cNvGraphicFramePr>
            <a:graphicFrameLocks noChangeAspect="1"/>
          </p:cNvGraphicFramePr>
          <p:nvPr/>
        </p:nvGraphicFramePr>
        <p:xfrm>
          <a:off x="990600" y="230307"/>
          <a:ext cx="5638800" cy="6251297"/>
        </p:xfrm>
        <a:graphic>
          <a:graphicData uri="http://schemas.openxmlformats.org/presentationml/2006/ole">
            <mc:AlternateContent xmlns:mc="http://schemas.openxmlformats.org/markup-compatibility/2006">
              <mc:Choice xmlns:v="urn:schemas-microsoft-com:vml" Requires="v">
                <p:oleObj name="Visio" r:id="rId2" imgW="6093929" imgH="6756400" progId="">
                  <p:embed/>
                </p:oleObj>
              </mc:Choice>
              <mc:Fallback>
                <p:oleObj name="Visio" r:id="rId2" imgW="6093929" imgH="6756400"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30307"/>
                        <a:ext cx="5638800" cy="625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ight Arrow 6"/>
          <p:cNvSpPr/>
          <p:nvPr/>
        </p:nvSpPr>
        <p:spPr>
          <a:xfrm rot="10800000">
            <a:off x="5334000" y="2590800"/>
            <a:ext cx="6096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96000" y="2667000"/>
            <a:ext cx="869020" cy="369332"/>
          </a:xfrm>
          <a:prstGeom prst="rect">
            <a:avLst/>
          </a:prstGeom>
          <a:noFill/>
        </p:spPr>
        <p:txBody>
          <a:bodyPr wrap="none" rtlCol="0">
            <a:spAutoFit/>
          </a:bodyPr>
          <a:lstStyle/>
          <a:p>
            <a:r>
              <a:rPr lang="en-US" dirty="0"/>
              <a:t>Default</a:t>
            </a:r>
          </a:p>
        </p:txBody>
      </p:sp>
    </p:spTree>
    <p:extLst>
      <p:ext uri="{BB962C8B-B14F-4D97-AF65-F5344CB8AC3E}">
        <p14:creationId xmlns:p14="http://schemas.microsoft.com/office/powerpoint/2010/main" val="1856975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XHTML 2.0 and WHATWG</a:t>
            </a:r>
          </a:p>
        </p:txBody>
      </p:sp>
      <p:sp>
        <p:nvSpPr>
          <p:cNvPr id="3" name="Content Placeholder 2"/>
          <p:cNvSpPr>
            <a:spLocks noGrp="1"/>
          </p:cNvSpPr>
          <p:nvPr>
            <p:ph idx="1"/>
          </p:nvPr>
        </p:nvSpPr>
        <p:spPr>
          <a:xfrm>
            <a:off x="914400" y="1646237"/>
            <a:ext cx="7391400" cy="4525963"/>
          </a:xfrm>
        </p:spPr>
        <p:txBody>
          <a:bodyPr>
            <a:normAutofit fontScale="92500"/>
          </a:bodyPr>
          <a:lstStyle/>
          <a:p>
            <a:pPr algn="just"/>
            <a:r>
              <a:rPr lang="en-US" dirty="0"/>
              <a:t>In the mid 2000s, XHTML 2.0 proposed a revolutionary and substantial change to HTML.</a:t>
            </a:r>
          </a:p>
          <a:p>
            <a:pPr marL="342900" indent="-342900" algn="just">
              <a:buFont typeface="Arial" panose="020B0604020202020204" pitchFamily="34" charset="0"/>
              <a:buChar char="•"/>
            </a:pPr>
            <a:r>
              <a:rPr lang="en-US" dirty="0"/>
              <a:t>backwards compatibility with HTML and XHTML 1.0 was dropped. </a:t>
            </a:r>
          </a:p>
          <a:p>
            <a:pPr marL="342900" indent="-342900" algn="just">
              <a:buFont typeface="Arial" panose="020B0604020202020204" pitchFamily="34" charset="0"/>
              <a:buChar char="•"/>
            </a:pPr>
            <a:r>
              <a:rPr lang="en-US" dirty="0"/>
              <a:t>Browsers would become significantly less forgiving of invalid markup.</a:t>
            </a:r>
          </a:p>
          <a:p>
            <a:pPr marL="342900" indent="-342900" algn="just">
              <a:buFont typeface="Wingdings" pitchFamily="2" charset="2"/>
              <a:buChar char="v"/>
            </a:pPr>
            <a:r>
              <a:rPr lang="en-US" dirty="0"/>
              <a:t>At around the same time, a group of developers at Opera and Mozilla formed the </a:t>
            </a:r>
            <a:r>
              <a:rPr lang="en-US" b="1" dirty="0">
                <a:solidFill>
                  <a:schemeClr val="accent1"/>
                </a:solidFill>
              </a:rPr>
              <a:t>WHATWG</a:t>
            </a:r>
            <a:r>
              <a:rPr lang="en-US" dirty="0"/>
              <a:t> (Web Hypertext Application Technology Working Group) group within the W3C. </a:t>
            </a:r>
          </a:p>
          <a:p>
            <a:pPr marL="342900" indent="-342900" algn="just">
              <a:buFont typeface="Wingdings" pitchFamily="2" charset="2"/>
              <a:buChar char="v"/>
            </a:pPr>
            <a:r>
              <a:rPr lang="en-US" dirty="0"/>
              <a:t>This group was not convinced that the W3C’s embrace of XML and its abandonment of backwards-compatibility was the best way forward for the web.</a:t>
            </a:r>
          </a:p>
        </p:txBody>
      </p:sp>
      <p:sp>
        <p:nvSpPr>
          <p:cNvPr id="4" name="Content Placeholder 3"/>
          <p:cNvSpPr>
            <a:spLocks noGrp="1"/>
          </p:cNvSpPr>
          <p:nvPr>
            <p:ph sz="quarter" idx="13"/>
          </p:nvPr>
        </p:nvSpPr>
        <p:spPr/>
        <p:txBody>
          <a:bodyPr>
            <a:normAutofit lnSpcReduction="10000"/>
          </a:bodyPr>
          <a:lstStyle/>
          <a:p>
            <a:r>
              <a:rPr lang="en-US" dirty="0"/>
              <a:t>Where did it go?</a:t>
            </a:r>
          </a:p>
        </p:txBody>
      </p:sp>
    </p:spTree>
    <p:extLst>
      <p:ext uri="{BB962C8B-B14F-4D97-AF65-F5344CB8AC3E}">
        <p14:creationId xmlns:p14="http://schemas.microsoft.com/office/powerpoint/2010/main" val="35748408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Width and Height</a:t>
            </a:r>
          </a:p>
        </p:txBody>
      </p:sp>
      <p:graphicFrame>
        <p:nvGraphicFramePr>
          <p:cNvPr id="93186" name="Object 2"/>
          <p:cNvGraphicFramePr>
            <a:graphicFrameLocks noChangeAspect="1"/>
          </p:cNvGraphicFramePr>
          <p:nvPr>
            <p:extLst>
              <p:ext uri="{D42A27DB-BD31-4B8C-83A1-F6EECF244321}">
                <p14:modId xmlns:p14="http://schemas.microsoft.com/office/powerpoint/2010/main" val="4075995705"/>
              </p:ext>
            </p:extLst>
          </p:nvPr>
        </p:nvGraphicFramePr>
        <p:xfrm>
          <a:off x="946150" y="1752600"/>
          <a:ext cx="6697420" cy="3581400"/>
        </p:xfrm>
        <a:graphic>
          <a:graphicData uri="http://schemas.openxmlformats.org/presentationml/2006/ole">
            <mc:AlternateContent xmlns:mc="http://schemas.openxmlformats.org/markup-compatibility/2006">
              <mc:Choice xmlns:v="urn:schemas-microsoft-com:vml" Requires="v">
                <p:oleObj name="Visio" r:id="rId2" imgW="4203539" imgH="2247630" progId="">
                  <p:embed/>
                </p:oleObj>
              </mc:Choice>
              <mc:Fallback>
                <p:oleObj name="Visio" r:id="rId2" imgW="4203539" imgH="2247630"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50" y="1752600"/>
                        <a:ext cx="669742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911562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 Property</a:t>
            </a:r>
          </a:p>
        </p:txBody>
      </p:sp>
      <p:graphicFrame>
        <p:nvGraphicFramePr>
          <p:cNvPr id="94210" name="Object 2"/>
          <p:cNvGraphicFramePr>
            <a:graphicFrameLocks noChangeAspect="1"/>
          </p:cNvGraphicFramePr>
          <p:nvPr/>
        </p:nvGraphicFramePr>
        <p:xfrm>
          <a:off x="1101725" y="1066800"/>
          <a:ext cx="7583575" cy="4114800"/>
        </p:xfrm>
        <a:graphic>
          <a:graphicData uri="http://schemas.openxmlformats.org/presentationml/2006/ole">
            <mc:AlternateContent xmlns:mc="http://schemas.openxmlformats.org/markup-compatibility/2006">
              <mc:Choice xmlns:v="urn:schemas-microsoft-com:vml" Requires="v">
                <p:oleObj name="Visio" r:id="rId2" imgW="4994218" imgH="2709964" progId="">
                  <p:embed/>
                </p:oleObj>
              </mc:Choice>
              <mc:Fallback>
                <p:oleObj name="Visio" r:id="rId2" imgW="4994218" imgH="2709964"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725" y="1066800"/>
                        <a:ext cx="75835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633741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Sizing Elements</a:t>
            </a:r>
          </a:p>
        </p:txBody>
      </p:sp>
      <p:sp>
        <p:nvSpPr>
          <p:cNvPr id="3" name="Content Placeholder 2"/>
          <p:cNvSpPr>
            <a:spLocks noGrp="1"/>
          </p:cNvSpPr>
          <p:nvPr>
            <p:ph idx="1"/>
          </p:nvPr>
        </p:nvSpPr>
        <p:spPr>
          <a:xfrm>
            <a:off x="914400" y="1646237"/>
            <a:ext cx="7543800" cy="4525963"/>
          </a:xfrm>
        </p:spPr>
        <p:txBody>
          <a:bodyPr/>
          <a:lstStyle/>
          <a:p>
            <a:pPr algn="just">
              <a:buFont typeface="Wingdings" pitchFamily="2" charset="2"/>
              <a:buChar char="v"/>
            </a:pPr>
            <a:r>
              <a:rPr lang="en-US" dirty="0"/>
              <a:t>While the previous examples used pixels for its measurement, many contemporary designers prefer to use percentages or </a:t>
            </a:r>
            <a:r>
              <a:rPr lang="en-US" dirty="0" err="1"/>
              <a:t>em</a:t>
            </a:r>
            <a:r>
              <a:rPr lang="en-US" dirty="0"/>
              <a:t> units for widths and heights. </a:t>
            </a:r>
          </a:p>
          <a:p>
            <a:pPr marL="342900" indent="-342900" algn="just">
              <a:buFont typeface="Arial" panose="020B0604020202020204" pitchFamily="34" charset="0"/>
              <a:buChar char="•"/>
            </a:pPr>
            <a:r>
              <a:rPr lang="en-US" dirty="0"/>
              <a:t>When you use percentages, the size is relative to the size of the parent element.</a:t>
            </a:r>
          </a:p>
          <a:p>
            <a:pPr marL="342900" indent="-342900" algn="just">
              <a:buFont typeface="Arial" panose="020B0604020202020204" pitchFamily="34" charset="0"/>
              <a:buChar char="•"/>
            </a:pPr>
            <a:r>
              <a:rPr lang="en-US" dirty="0"/>
              <a:t>When you use </a:t>
            </a:r>
            <a:r>
              <a:rPr lang="en-US" dirty="0" err="1"/>
              <a:t>ems</a:t>
            </a:r>
            <a:r>
              <a:rPr lang="en-US" dirty="0"/>
              <a:t>, the size of the box is relative to the size of the text within it. </a:t>
            </a:r>
          </a:p>
          <a:p>
            <a:pPr algn="just"/>
            <a:r>
              <a:rPr lang="en-US" dirty="0"/>
              <a:t>The rationale behind using these relative measures is to make one’s design scalable to the size of the browser or device that is viewing it.</a:t>
            </a:r>
          </a:p>
        </p:txBody>
      </p:sp>
      <p:sp>
        <p:nvSpPr>
          <p:cNvPr id="4" name="Content Placeholder 3"/>
          <p:cNvSpPr>
            <a:spLocks noGrp="1"/>
          </p:cNvSpPr>
          <p:nvPr>
            <p:ph sz="quarter" idx="13"/>
          </p:nvPr>
        </p:nvSpPr>
        <p:spPr/>
        <p:txBody>
          <a:bodyPr>
            <a:normAutofit lnSpcReduction="10000"/>
          </a:bodyPr>
          <a:lstStyle/>
          <a:p>
            <a:r>
              <a:rPr lang="en-US" dirty="0"/>
              <a:t>Time to embrace </a:t>
            </a:r>
            <a:r>
              <a:rPr lang="en-US" dirty="0" err="1"/>
              <a:t>ems</a:t>
            </a:r>
            <a:r>
              <a:rPr lang="en-US" dirty="0"/>
              <a:t> and percentages</a:t>
            </a:r>
          </a:p>
        </p:txBody>
      </p:sp>
    </p:spTree>
    <p:extLst>
      <p:ext uri="{BB962C8B-B14F-4D97-AF65-F5344CB8AC3E}">
        <p14:creationId xmlns:p14="http://schemas.microsoft.com/office/powerpoint/2010/main" val="15323742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Object 2"/>
          <p:cNvGraphicFramePr>
            <a:graphicFrameLocks noChangeAspect="1"/>
          </p:cNvGraphicFramePr>
          <p:nvPr/>
        </p:nvGraphicFramePr>
        <p:xfrm>
          <a:off x="609600" y="1"/>
          <a:ext cx="5663507" cy="6553200"/>
        </p:xfrm>
        <a:graphic>
          <a:graphicData uri="http://schemas.openxmlformats.org/presentationml/2006/ole">
            <mc:AlternateContent xmlns:mc="http://schemas.openxmlformats.org/markup-compatibility/2006">
              <mc:Choice xmlns:v="urn:schemas-microsoft-com:vml" Requires="v">
                <p:oleObj name="Visio" r:id="rId2" imgW="5831630" imgH="6747213" progId="">
                  <p:embed/>
                </p:oleObj>
              </mc:Choice>
              <mc:Fallback>
                <p:oleObj name="Visio" r:id="rId2" imgW="5831630" imgH="6747213"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
                        <a:ext cx="5663507"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292100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Tools</a:t>
            </a:r>
          </a:p>
        </p:txBody>
      </p:sp>
      <p:sp>
        <p:nvSpPr>
          <p:cNvPr id="3" name="Content Placeholder 2"/>
          <p:cNvSpPr>
            <a:spLocks noGrp="1"/>
          </p:cNvSpPr>
          <p:nvPr>
            <p:ph idx="1"/>
          </p:nvPr>
        </p:nvSpPr>
        <p:spPr>
          <a:xfrm>
            <a:off x="914400" y="1646237"/>
            <a:ext cx="7924800" cy="2011363"/>
          </a:xfrm>
        </p:spPr>
        <p:txBody>
          <a:bodyPr/>
          <a:lstStyle/>
          <a:p>
            <a:pPr algn="just">
              <a:buFont typeface="Wingdings" pitchFamily="2" charset="2"/>
              <a:buChar char="v"/>
            </a:pPr>
            <a:r>
              <a:rPr lang="en-US" dirty="0"/>
              <a:t>Developer tools in current browsers make it significantly easier to examine and troubleshot CSS than was the case a decade ago.  </a:t>
            </a:r>
          </a:p>
          <a:p>
            <a:pPr algn="just">
              <a:buFont typeface="Wingdings" pitchFamily="2" charset="2"/>
              <a:buChar char="v"/>
            </a:pPr>
            <a:r>
              <a:rPr lang="en-US" dirty="0"/>
              <a:t>You can use the various browsers’ CSS inspection tools to examine, for instance, the box values for a selected element.</a:t>
            </a:r>
          </a:p>
        </p:txBody>
      </p:sp>
      <p:sp>
        <p:nvSpPr>
          <p:cNvPr id="4" name="Content Placeholder 3"/>
          <p:cNvSpPr>
            <a:spLocks noGrp="1"/>
          </p:cNvSpPr>
          <p:nvPr>
            <p:ph sz="quarter" idx="13"/>
          </p:nvPr>
        </p:nvSpPr>
        <p:spPr/>
        <p:txBody>
          <a:bodyPr>
            <a:normAutofit lnSpcReduction="10000"/>
          </a:bodyPr>
          <a:lstStyle/>
          <a:p>
            <a:r>
              <a:rPr lang="en-US" dirty="0"/>
              <a:t>Help is on the way</a:t>
            </a:r>
          </a:p>
        </p:txBody>
      </p:sp>
    </p:spTree>
    <p:extLst>
      <p:ext uri="{BB962C8B-B14F-4D97-AF65-F5344CB8AC3E}">
        <p14:creationId xmlns:p14="http://schemas.microsoft.com/office/powerpoint/2010/main" val="15113713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Developer Tools</a:t>
            </a:r>
          </a:p>
        </p:txBody>
      </p:sp>
      <p:graphicFrame>
        <p:nvGraphicFramePr>
          <p:cNvPr id="96258" name="Object 2"/>
          <p:cNvGraphicFramePr>
            <a:graphicFrameLocks noChangeAspect="1"/>
          </p:cNvGraphicFramePr>
          <p:nvPr/>
        </p:nvGraphicFramePr>
        <p:xfrm>
          <a:off x="914400" y="1295400"/>
          <a:ext cx="7315200" cy="5355771"/>
        </p:xfrm>
        <a:graphic>
          <a:graphicData uri="http://schemas.openxmlformats.org/presentationml/2006/ole">
            <mc:AlternateContent xmlns:mc="http://schemas.openxmlformats.org/markup-compatibility/2006">
              <mc:Choice xmlns:v="urn:schemas-microsoft-com:vml" Requires="v">
                <p:oleObj name="Visio" r:id="rId2" imgW="6223593" imgH="4556057" progId="">
                  <p:embed/>
                </p:oleObj>
              </mc:Choice>
              <mc:Fallback>
                <p:oleObj name="Visio" r:id="rId2" imgW="6223593" imgH="4556057"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95400"/>
                        <a:ext cx="7315200" cy="5355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596412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chemeClr val="tx2"/>
                </a:solidFill>
              </a:rPr>
              <a:t>TEXT</a:t>
            </a:r>
            <a:r>
              <a:rPr lang="en-US" dirty="0"/>
              <a:t> STYLING</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7</a:t>
            </a:r>
            <a:r>
              <a:rPr lang="en-US" dirty="0"/>
              <a:t> of </a:t>
            </a:r>
            <a:r>
              <a:rPr lang="en-US" dirty="0">
                <a:solidFill>
                  <a:schemeClr val="tx1"/>
                </a:solidFill>
              </a:rPr>
              <a:t>7</a:t>
            </a:r>
          </a:p>
        </p:txBody>
      </p:sp>
    </p:spTree>
    <p:extLst>
      <p:ext uri="{BB962C8B-B14F-4D97-AF65-F5344CB8AC3E}">
        <p14:creationId xmlns:p14="http://schemas.microsoft.com/office/powerpoint/2010/main" val="33644230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Properties</a:t>
            </a:r>
          </a:p>
        </p:txBody>
      </p:sp>
      <p:sp>
        <p:nvSpPr>
          <p:cNvPr id="3" name="Content Placeholder 2"/>
          <p:cNvSpPr>
            <a:spLocks noGrp="1"/>
          </p:cNvSpPr>
          <p:nvPr>
            <p:ph idx="1"/>
          </p:nvPr>
        </p:nvSpPr>
        <p:spPr>
          <a:xfrm>
            <a:off x="914400" y="1646237"/>
            <a:ext cx="7772400" cy="2316163"/>
          </a:xfrm>
        </p:spPr>
        <p:txBody>
          <a:bodyPr/>
          <a:lstStyle/>
          <a:p>
            <a:pPr algn="just"/>
            <a:r>
              <a:rPr lang="en-US" dirty="0"/>
              <a:t>CSS provides two types of properties that affect text. </a:t>
            </a:r>
          </a:p>
          <a:p>
            <a:pPr marL="342900" indent="-342900" algn="just">
              <a:buFont typeface="Arial" panose="020B0604020202020204" pitchFamily="34" charset="0"/>
              <a:buChar char="•"/>
            </a:pPr>
            <a:r>
              <a:rPr lang="en-US" b="1" dirty="0"/>
              <a:t>font properties </a:t>
            </a:r>
            <a:r>
              <a:rPr lang="en-US" dirty="0"/>
              <a:t>that affect the font and its appearance. </a:t>
            </a:r>
          </a:p>
          <a:p>
            <a:pPr marL="342900" indent="-342900" algn="just">
              <a:buFont typeface="Arial" panose="020B0604020202020204" pitchFamily="34" charset="0"/>
              <a:buChar char="•"/>
            </a:pPr>
            <a:r>
              <a:rPr lang="en-US" b="1" dirty="0"/>
              <a:t>paragraph properties </a:t>
            </a:r>
            <a:r>
              <a:rPr lang="en-US" dirty="0"/>
              <a:t>that affect the text in a similar way no matter which font is being used. </a:t>
            </a:r>
          </a:p>
          <a:p>
            <a:pPr algn="just"/>
            <a:endParaRPr lang="en-US" dirty="0"/>
          </a:p>
        </p:txBody>
      </p:sp>
      <p:sp>
        <p:nvSpPr>
          <p:cNvPr id="4" name="Content Placeholder 3"/>
          <p:cNvSpPr>
            <a:spLocks noGrp="1"/>
          </p:cNvSpPr>
          <p:nvPr>
            <p:ph sz="quarter" idx="13"/>
          </p:nvPr>
        </p:nvSpPr>
        <p:spPr/>
        <p:txBody>
          <a:bodyPr>
            <a:normAutofit lnSpcReduction="10000"/>
          </a:bodyPr>
          <a:lstStyle/>
          <a:p>
            <a:r>
              <a:rPr lang="en-US" dirty="0"/>
              <a:t>Two basic types</a:t>
            </a:r>
          </a:p>
        </p:txBody>
      </p:sp>
    </p:spTree>
    <p:extLst>
      <p:ext uri="{BB962C8B-B14F-4D97-AF65-F5344CB8AC3E}">
        <p14:creationId xmlns:p14="http://schemas.microsoft.com/office/powerpoint/2010/main" val="38473719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Font-Family</a:t>
            </a:r>
          </a:p>
        </p:txBody>
      </p:sp>
      <p:sp>
        <p:nvSpPr>
          <p:cNvPr id="3" name="Content Placeholder 2"/>
          <p:cNvSpPr>
            <a:spLocks noGrp="1"/>
          </p:cNvSpPr>
          <p:nvPr>
            <p:ph idx="1"/>
          </p:nvPr>
        </p:nvSpPr>
        <p:spPr>
          <a:xfrm>
            <a:off x="914400" y="1646237"/>
            <a:ext cx="7239000" cy="4525963"/>
          </a:xfrm>
        </p:spPr>
        <p:txBody>
          <a:bodyPr/>
          <a:lstStyle/>
          <a:p>
            <a:pPr algn="just">
              <a:buFont typeface="Wingdings" pitchFamily="2" charset="2"/>
              <a:buChar char="v"/>
            </a:pPr>
            <a:r>
              <a:rPr lang="en-US" dirty="0"/>
              <a:t>A word processor on a desktop machine can make use of any font that is installed on the computer; browsers are no different. </a:t>
            </a:r>
          </a:p>
          <a:p>
            <a:pPr algn="just">
              <a:buFont typeface="Wingdings" pitchFamily="2" charset="2"/>
              <a:buChar char="v"/>
            </a:pPr>
            <a:r>
              <a:rPr lang="en-US" dirty="0"/>
              <a:t>However, just because a given font is available on the web developer’s computer, it does not mean that that same font will be available for all users who view the site. </a:t>
            </a:r>
          </a:p>
          <a:p>
            <a:pPr algn="just">
              <a:buFont typeface="Wingdings" pitchFamily="2" charset="2"/>
              <a:buChar char="v"/>
            </a:pPr>
            <a:r>
              <a:rPr lang="en-US" dirty="0"/>
              <a:t>For this reason, it is conventional to supply a so-called </a:t>
            </a:r>
            <a:r>
              <a:rPr lang="en-US" b="1" dirty="0">
                <a:solidFill>
                  <a:schemeClr val="accent1"/>
                </a:solidFill>
              </a:rPr>
              <a:t>web font stack</a:t>
            </a:r>
            <a:r>
              <a:rPr lang="en-US" dirty="0"/>
              <a:t>, that is, a series of alternate fonts to use in case the original font choice in not on the user’s computer.</a:t>
            </a:r>
          </a:p>
        </p:txBody>
      </p:sp>
      <p:sp>
        <p:nvSpPr>
          <p:cNvPr id="4" name="Content Placeholder 3"/>
          <p:cNvSpPr>
            <a:spLocks noGrp="1"/>
          </p:cNvSpPr>
          <p:nvPr>
            <p:ph sz="quarter" idx="13"/>
          </p:nvPr>
        </p:nvSpPr>
        <p:spPr/>
        <p:txBody>
          <a:bodyPr>
            <a:normAutofit lnSpcReduction="10000"/>
          </a:bodyPr>
          <a:lstStyle/>
          <a:p>
            <a:r>
              <a:rPr lang="en-US" dirty="0"/>
              <a:t>A few issues here</a:t>
            </a:r>
          </a:p>
        </p:txBody>
      </p:sp>
    </p:spTree>
    <p:extLst>
      <p:ext uri="{BB962C8B-B14F-4D97-AF65-F5344CB8AC3E}">
        <p14:creationId xmlns:p14="http://schemas.microsoft.com/office/powerpoint/2010/main" val="8898557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the Font-Family</a:t>
            </a:r>
          </a:p>
        </p:txBody>
      </p:sp>
      <p:graphicFrame>
        <p:nvGraphicFramePr>
          <p:cNvPr id="97282" name="Object 2"/>
          <p:cNvGraphicFramePr>
            <a:graphicFrameLocks noChangeAspect="1"/>
          </p:cNvGraphicFramePr>
          <p:nvPr/>
        </p:nvGraphicFramePr>
        <p:xfrm>
          <a:off x="990600" y="1874043"/>
          <a:ext cx="7142946" cy="3536157"/>
        </p:xfrm>
        <a:graphic>
          <a:graphicData uri="http://schemas.openxmlformats.org/presentationml/2006/ole">
            <mc:AlternateContent xmlns:mc="http://schemas.openxmlformats.org/markup-compatibility/2006">
              <mc:Choice xmlns:v="urn:schemas-microsoft-com:vml" Requires="v">
                <p:oleObj name="Visio" r:id="rId2" imgW="5305411" imgH="1890138" progId="">
                  <p:embed/>
                </p:oleObj>
              </mc:Choice>
              <mc:Fallback>
                <p:oleObj name="Visio" r:id="rId2" imgW="5305411" imgH="1890138"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74043"/>
                        <a:ext cx="7142946" cy="353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03101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914400" y="1646237"/>
            <a:ext cx="7239000" cy="4525963"/>
          </a:xfrm>
        </p:spPr>
        <p:txBody>
          <a:bodyPr/>
          <a:lstStyle/>
          <a:p>
            <a:pPr algn="just"/>
            <a:r>
              <a:rPr lang="en-US" dirty="0"/>
              <a:t>By 2009, the W3C stopped work on XHTML 2.0 and instead adopted the work done by WHATWG and named it HTML5.</a:t>
            </a:r>
          </a:p>
          <a:p>
            <a:pPr algn="just"/>
            <a:endParaRPr lang="en-US" dirty="0"/>
          </a:p>
          <a:p>
            <a:pPr algn="just"/>
            <a:r>
              <a:rPr lang="en-US" dirty="0"/>
              <a:t>There are three main aims to HTML5: </a:t>
            </a:r>
          </a:p>
          <a:p>
            <a:pPr marL="231775" indent="-231775" algn="just">
              <a:buFont typeface="Arial" pitchFamily="34" charset="0"/>
              <a:buChar char="•"/>
            </a:pPr>
            <a:r>
              <a:rPr lang="en-US" dirty="0"/>
              <a:t>Specify unambiguously how browsers should deal with invalid markup.</a:t>
            </a:r>
          </a:p>
          <a:p>
            <a:pPr marL="231775" indent="-231775" algn="just">
              <a:buFont typeface="Arial" pitchFamily="34" charset="0"/>
              <a:buChar char="•"/>
            </a:pPr>
            <a:r>
              <a:rPr lang="en-US" dirty="0"/>
              <a:t>Provide an open, non-proprietary programming framework (via </a:t>
            </a:r>
            <a:r>
              <a:rPr lang="en-US" dirty="0" err="1"/>
              <a:t>Javascript</a:t>
            </a:r>
            <a:r>
              <a:rPr lang="en-US" dirty="0"/>
              <a:t>) for creating rich web applications.</a:t>
            </a:r>
          </a:p>
          <a:p>
            <a:pPr marL="231775" indent="-231775" algn="just">
              <a:buFont typeface="Arial" pitchFamily="34" charset="0"/>
              <a:buChar char="•"/>
            </a:pPr>
            <a:r>
              <a:rPr lang="en-US" dirty="0"/>
              <a:t>Be backwards compatible with the existing web.</a:t>
            </a:r>
          </a:p>
          <a:p>
            <a:pPr algn="just"/>
            <a:endParaRPr lang="en-US" dirty="0"/>
          </a:p>
          <a:p>
            <a:pPr algn="just"/>
            <a:endParaRPr lang="en-US" dirty="0"/>
          </a:p>
        </p:txBody>
      </p:sp>
      <p:sp>
        <p:nvSpPr>
          <p:cNvPr id="4" name="Content Placeholder 3"/>
          <p:cNvSpPr>
            <a:spLocks noGrp="1"/>
          </p:cNvSpPr>
          <p:nvPr>
            <p:ph sz="quarter" idx="13"/>
          </p:nvPr>
        </p:nvSpPr>
        <p:spPr/>
        <p:txBody>
          <a:bodyPr>
            <a:normAutofit lnSpcReduction="10000"/>
          </a:bodyPr>
          <a:lstStyle/>
          <a:p>
            <a:r>
              <a:rPr lang="en-US" dirty="0"/>
              <a:t>The new hotness</a:t>
            </a:r>
          </a:p>
        </p:txBody>
      </p:sp>
    </p:spTree>
    <p:extLst>
      <p:ext uri="{BB962C8B-B14F-4D97-AF65-F5344CB8AC3E}">
        <p14:creationId xmlns:p14="http://schemas.microsoft.com/office/powerpoint/2010/main" val="31036103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Font-Family</a:t>
            </a:r>
          </a:p>
        </p:txBody>
      </p:sp>
      <p:sp>
        <p:nvSpPr>
          <p:cNvPr id="3" name="Content Placeholder 2"/>
          <p:cNvSpPr>
            <a:spLocks noGrp="1"/>
          </p:cNvSpPr>
          <p:nvPr>
            <p:ph idx="1"/>
          </p:nvPr>
        </p:nvSpPr>
        <p:spPr>
          <a:xfrm>
            <a:off x="914400" y="1524001"/>
            <a:ext cx="7162800" cy="4648200"/>
          </a:xfrm>
        </p:spPr>
        <p:txBody>
          <a:bodyPr/>
          <a:lstStyle/>
          <a:p>
            <a:pPr algn="just"/>
            <a:r>
              <a:rPr lang="en-US" dirty="0"/>
              <a:t>The font-family property supports five different generic families.</a:t>
            </a:r>
          </a:p>
          <a:p>
            <a:pPr algn="just"/>
            <a:r>
              <a:rPr lang="en-US" dirty="0"/>
              <a:t>The browser supports a typeface from each family. </a:t>
            </a:r>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98306" name="Object 2"/>
          <p:cNvGraphicFramePr>
            <a:graphicFrameLocks noChangeAspect="1"/>
          </p:cNvGraphicFramePr>
          <p:nvPr/>
        </p:nvGraphicFramePr>
        <p:xfrm>
          <a:off x="990600" y="3048000"/>
          <a:ext cx="6953582" cy="3429000"/>
        </p:xfrm>
        <a:graphic>
          <a:graphicData uri="http://schemas.openxmlformats.org/presentationml/2006/ole">
            <mc:AlternateContent xmlns:mc="http://schemas.openxmlformats.org/markup-compatibility/2006">
              <mc:Choice xmlns:v="urn:schemas-microsoft-com:vml" Requires="v">
                <p:oleObj name="Visio" r:id="rId2" imgW="5542858" imgH="2734283" progId="">
                  <p:embed/>
                </p:oleObj>
              </mc:Choice>
              <mc:Fallback>
                <p:oleObj name="Visio" r:id="rId2" imgW="5542858" imgH="2734283"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048000"/>
                        <a:ext cx="695358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910519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@font-face</a:t>
            </a:r>
          </a:p>
        </p:txBody>
      </p:sp>
      <p:sp>
        <p:nvSpPr>
          <p:cNvPr id="3" name="Content Placeholder 2"/>
          <p:cNvSpPr>
            <a:spLocks noGrp="1"/>
          </p:cNvSpPr>
          <p:nvPr>
            <p:ph idx="1"/>
          </p:nvPr>
        </p:nvSpPr>
        <p:spPr>
          <a:xfrm>
            <a:off x="914400" y="1646237"/>
            <a:ext cx="7239000" cy="4525963"/>
          </a:xfrm>
        </p:spPr>
        <p:txBody>
          <a:bodyPr/>
          <a:lstStyle/>
          <a:p>
            <a:pPr algn="just">
              <a:buFont typeface="Wingdings" pitchFamily="2" charset="2"/>
              <a:buChar char="v"/>
            </a:pPr>
            <a:r>
              <a:rPr lang="en-US" dirty="0"/>
              <a:t>Over the past few years, the most recent browser versions have begun to support the </a:t>
            </a:r>
            <a:r>
              <a:rPr lang="en-US" b="1" dirty="0"/>
              <a:t>@font-face </a:t>
            </a:r>
            <a:r>
              <a:rPr lang="en-US" dirty="0"/>
              <a:t>selector in CSS. </a:t>
            </a:r>
          </a:p>
          <a:p>
            <a:pPr algn="just">
              <a:buFont typeface="Wingdings" pitchFamily="2" charset="2"/>
              <a:buChar char="v"/>
            </a:pPr>
            <a:r>
              <a:rPr lang="en-US" dirty="0"/>
              <a:t>This selector allows you to use a font on your site even if it is not installed on the end user’s computer.</a:t>
            </a:r>
          </a:p>
          <a:p>
            <a:pPr algn="just">
              <a:buFont typeface="Wingdings" pitchFamily="2" charset="2"/>
              <a:buChar char="v"/>
            </a:pPr>
            <a:r>
              <a:rPr lang="en-US" dirty="0"/>
              <a:t>Due to the on-going popularity of open source font sites such as Google Web Fonts (http://www.google.com/webfonts) and Font Squirrel (http://www.fontsquirrel.com/), @font-face seems to have gained a critical mass of widespread usage. </a:t>
            </a:r>
          </a:p>
        </p:txBody>
      </p:sp>
      <p:sp>
        <p:nvSpPr>
          <p:cNvPr id="4" name="Content Placeholder 3"/>
          <p:cNvSpPr>
            <a:spLocks noGrp="1"/>
          </p:cNvSpPr>
          <p:nvPr>
            <p:ph sz="quarter" idx="13"/>
          </p:nvPr>
        </p:nvSpPr>
        <p:spPr/>
        <p:txBody>
          <a:bodyPr>
            <a:normAutofit lnSpcReduction="10000"/>
          </a:bodyPr>
          <a:lstStyle/>
          <a:p>
            <a:r>
              <a:rPr lang="en-US" dirty="0"/>
              <a:t>The future is now</a:t>
            </a:r>
          </a:p>
        </p:txBody>
      </p:sp>
    </p:spTree>
    <p:extLst>
      <p:ext uri="{BB962C8B-B14F-4D97-AF65-F5344CB8AC3E}">
        <p14:creationId xmlns:p14="http://schemas.microsoft.com/office/powerpoint/2010/main" val="8787558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 Sizes</a:t>
            </a:r>
          </a:p>
        </p:txBody>
      </p:sp>
      <p:sp>
        <p:nvSpPr>
          <p:cNvPr id="3" name="Content Placeholder 2"/>
          <p:cNvSpPr>
            <a:spLocks noGrp="1"/>
          </p:cNvSpPr>
          <p:nvPr>
            <p:ph idx="1"/>
          </p:nvPr>
        </p:nvSpPr>
        <p:spPr/>
        <p:txBody>
          <a:bodyPr>
            <a:normAutofit lnSpcReduction="10000"/>
          </a:bodyPr>
          <a:lstStyle/>
          <a:p>
            <a:r>
              <a:rPr lang="en-US" dirty="0"/>
              <a:t>The issue of font sizes is unfortunately somewhat tricky. </a:t>
            </a:r>
          </a:p>
          <a:p>
            <a:r>
              <a:rPr lang="en-US" dirty="0"/>
              <a:t>In a print-based program such as a word processor, specifying a font size in points is unproblematic. </a:t>
            </a:r>
          </a:p>
          <a:p>
            <a:r>
              <a:rPr lang="en-US" dirty="0"/>
              <a:t>However, absolute units such as points and inches do not translate very well to pixel-based devices. </a:t>
            </a:r>
          </a:p>
          <a:p>
            <a:r>
              <a:rPr lang="en-US" dirty="0"/>
              <a:t>Somewhat surprisingly, pixels are also a problematic unit. </a:t>
            </a:r>
          </a:p>
          <a:p>
            <a:pPr marL="287338"/>
            <a:r>
              <a:rPr lang="en-US" dirty="0"/>
              <a:t>Newer mobile devices in recent years have been increasing pixel densities so that a given CSS pixel does not correlate to a single device pixel.</a:t>
            </a:r>
          </a:p>
        </p:txBody>
      </p:sp>
      <p:sp>
        <p:nvSpPr>
          <p:cNvPr id="4" name="Content Placeholder 3"/>
          <p:cNvSpPr>
            <a:spLocks noGrp="1"/>
          </p:cNvSpPr>
          <p:nvPr>
            <p:ph sz="quarter" idx="13"/>
          </p:nvPr>
        </p:nvSpPr>
        <p:spPr/>
        <p:txBody>
          <a:bodyPr>
            <a:normAutofit lnSpcReduction="10000"/>
          </a:bodyPr>
          <a:lstStyle/>
          <a:p>
            <a:r>
              <a:rPr lang="en-US" dirty="0"/>
              <a:t>Mo control, mo problems</a:t>
            </a:r>
          </a:p>
        </p:txBody>
      </p:sp>
    </p:spTree>
    <p:extLst>
      <p:ext uri="{BB962C8B-B14F-4D97-AF65-F5344CB8AC3E}">
        <p14:creationId xmlns:p14="http://schemas.microsoft.com/office/powerpoint/2010/main" val="26504919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 Sizes</a:t>
            </a:r>
          </a:p>
        </p:txBody>
      </p:sp>
      <p:sp>
        <p:nvSpPr>
          <p:cNvPr id="3" name="Content Placeholder 2"/>
          <p:cNvSpPr>
            <a:spLocks noGrp="1"/>
          </p:cNvSpPr>
          <p:nvPr>
            <p:ph idx="1"/>
          </p:nvPr>
        </p:nvSpPr>
        <p:spPr/>
        <p:txBody>
          <a:bodyPr/>
          <a:lstStyle/>
          <a:p>
            <a:r>
              <a:rPr lang="en-US" dirty="0"/>
              <a:t>If we wish to create web layouts that work well on different devices, we should learn to use relative units such as </a:t>
            </a:r>
            <a:r>
              <a:rPr lang="en-US" b="1" dirty="0" err="1">
                <a:solidFill>
                  <a:schemeClr val="accent1"/>
                </a:solidFill>
              </a:rPr>
              <a:t>em</a:t>
            </a:r>
            <a:r>
              <a:rPr lang="en-US" dirty="0"/>
              <a:t> units or </a:t>
            </a:r>
            <a:r>
              <a:rPr lang="en-US" b="1" dirty="0">
                <a:solidFill>
                  <a:schemeClr val="accent1"/>
                </a:solidFill>
              </a:rPr>
              <a:t>percentages</a:t>
            </a:r>
            <a:r>
              <a:rPr lang="en-US" dirty="0"/>
              <a:t> for our font sizes (and indeed for other sizes in CSS as well). </a:t>
            </a:r>
          </a:p>
          <a:p>
            <a:r>
              <a:rPr lang="en-US" dirty="0"/>
              <a:t>One of the principles of the web is that the user should be able to change the size of the text if he or she so wishes to do so. </a:t>
            </a:r>
          </a:p>
          <a:p>
            <a:r>
              <a:rPr lang="en-US" dirty="0"/>
              <a:t>Using percentages or </a:t>
            </a:r>
            <a:r>
              <a:rPr lang="en-US" dirty="0" err="1"/>
              <a:t>em</a:t>
            </a:r>
            <a:r>
              <a:rPr lang="en-US" dirty="0"/>
              <a:t> units ensures that this user action will work.</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Welcome </a:t>
            </a:r>
            <a:r>
              <a:rPr lang="en-US" dirty="0" err="1"/>
              <a:t>ems</a:t>
            </a:r>
            <a:r>
              <a:rPr lang="en-US" dirty="0"/>
              <a:t> and percents again</a:t>
            </a:r>
          </a:p>
        </p:txBody>
      </p:sp>
    </p:spTree>
    <p:extLst>
      <p:ext uri="{BB962C8B-B14F-4D97-AF65-F5344CB8AC3E}">
        <p14:creationId xmlns:p14="http://schemas.microsoft.com/office/powerpoint/2010/main" val="30373747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t>
            </a:r>
            <a:r>
              <a:rPr lang="en-US" dirty="0" err="1"/>
              <a:t>ems</a:t>
            </a:r>
            <a:r>
              <a:rPr lang="en-US" dirty="0"/>
              <a:t> and percents</a:t>
            </a:r>
          </a:p>
        </p:txBody>
      </p:sp>
      <p:sp>
        <p:nvSpPr>
          <p:cNvPr id="3" name="Content Placeholder 2"/>
          <p:cNvSpPr>
            <a:spLocks noGrp="1"/>
          </p:cNvSpPr>
          <p:nvPr>
            <p:ph idx="1"/>
          </p:nvPr>
        </p:nvSpPr>
        <p:spPr>
          <a:xfrm>
            <a:off x="914400" y="1646237"/>
            <a:ext cx="6934200" cy="1706563"/>
          </a:xfrm>
        </p:spPr>
        <p:txBody>
          <a:bodyPr/>
          <a:lstStyle/>
          <a:p>
            <a:pPr algn="just"/>
            <a:r>
              <a:rPr lang="en-US" dirty="0"/>
              <a:t>When used to specify a font size, both </a:t>
            </a:r>
            <a:r>
              <a:rPr lang="en-US" dirty="0" err="1"/>
              <a:t>em</a:t>
            </a:r>
            <a:r>
              <a:rPr lang="en-US" dirty="0"/>
              <a:t> units and percentages are relative to the parent’s font size. </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0650003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t>
            </a:r>
            <a:r>
              <a:rPr lang="en-US" dirty="0" err="1"/>
              <a:t>ems</a:t>
            </a:r>
            <a:r>
              <a:rPr lang="en-US" dirty="0"/>
              <a:t> and percents</a:t>
            </a:r>
          </a:p>
        </p:txBody>
      </p:sp>
      <p:graphicFrame>
        <p:nvGraphicFramePr>
          <p:cNvPr id="99330" name="Object 2"/>
          <p:cNvGraphicFramePr>
            <a:graphicFrameLocks noChangeAspect="1"/>
          </p:cNvGraphicFramePr>
          <p:nvPr/>
        </p:nvGraphicFramePr>
        <p:xfrm>
          <a:off x="990600" y="2057400"/>
          <a:ext cx="7733426" cy="3200400"/>
        </p:xfrm>
        <a:graphic>
          <a:graphicData uri="http://schemas.openxmlformats.org/presentationml/2006/ole">
            <mc:AlternateContent xmlns:mc="http://schemas.openxmlformats.org/markup-compatibility/2006">
              <mc:Choice xmlns:v="urn:schemas-microsoft-com:vml" Requires="v">
                <p:oleObj name="Visio" r:id="rId2" imgW="7019945" imgH="2905057" progId="">
                  <p:embed/>
                </p:oleObj>
              </mc:Choice>
              <mc:Fallback>
                <p:oleObj name="Visio" r:id="rId2" imgW="7019945" imgH="2905057"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057400"/>
                        <a:ext cx="7733426"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799151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t>
            </a:r>
            <a:r>
              <a:rPr lang="en-US" dirty="0" err="1"/>
              <a:t>ems</a:t>
            </a:r>
            <a:r>
              <a:rPr lang="en-US" dirty="0"/>
              <a:t> and percents</a:t>
            </a:r>
          </a:p>
        </p:txBody>
      </p:sp>
      <p:sp>
        <p:nvSpPr>
          <p:cNvPr id="3" name="Content Placeholder 2"/>
          <p:cNvSpPr>
            <a:spLocks noGrp="1"/>
          </p:cNvSpPr>
          <p:nvPr>
            <p:ph idx="1"/>
          </p:nvPr>
        </p:nvSpPr>
        <p:spPr>
          <a:xfrm>
            <a:off x="914400" y="1646237"/>
            <a:ext cx="7315200" cy="2239963"/>
          </a:xfrm>
        </p:spPr>
        <p:txBody>
          <a:bodyPr/>
          <a:lstStyle/>
          <a:p>
            <a:pPr algn="just">
              <a:buFont typeface="Wingdings" pitchFamily="2" charset="2"/>
              <a:buChar char="v"/>
            </a:pPr>
            <a:r>
              <a:rPr lang="en-US" dirty="0"/>
              <a:t>While this looks pretty easy to master, things unfortunately can quickly become quite complicated. </a:t>
            </a:r>
          </a:p>
          <a:p>
            <a:pPr algn="just">
              <a:buFont typeface="Wingdings" pitchFamily="2" charset="2"/>
              <a:buChar char="v"/>
            </a:pPr>
            <a:r>
              <a:rPr lang="en-US" dirty="0"/>
              <a:t>Remember that percents and </a:t>
            </a:r>
            <a:r>
              <a:rPr lang="en-US" dirty="0" err="1"/>
              <a:t>em</a:t>
            </a:r>
            <a:r>
              <a:rPr lang="en-US" dirty="0"/>
              <a:t> units are relative to their parents, so if the parent font size changes, this affects all of its contents.</a:t>
            </a:r>
          </a:p>
        </p:txBody>
      </p:sp>
      <p:sp>
        <p:nvSpPr>
          <p:cNvPr id="4" name="Content Placeholder 3"/>
          <p:cNvSpPr>
            <a:spLocks noGrp="1"/>
          </p:cNvSpPr>
          <p:nvPr>
            <p:ph sz="quarter" idx="13"/>
          </p:nvPr>
        </p:nvSpPr>
        <p:spPr/>
        <p:txBody>
          <a:bodyPr>
            <a:normAutofit lnSpcReduction="10000"/>
          </a:bodyPr>
          <a:lstStyle/>
          <a:p>
            <a:r>
              <a:rPr lang="en-US" dirty="0"/>
              <a:t>It might seem easy … but it’s not …</a:t>
            </a:r>
          </a:p>
        </p:txBody>
      </p:sp>
    </p:spTree>
    <p:extLst>
      <p:ext uri="{BB962C8B-B14F-4D97-AF65-F5344CB8AC3E}">
        <p14:creationId xmlns:p14="http://schemas.microsoft.com/office/powerpoint/2010/main" val="41366870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ems</a:t>
            </a:r>
            <a:r>
              <a:rPr lang="en-US" dirty="0"/>
              <a:t> and percents</a:t>
            </a:r>
          </a:p>
        </p:txBody>
      </p:sp>
      <p:graphicFrame>
        <p:nvGraphicFramePr>
          <p:cNvPr id="100354" name="Object 2"/>
          <p:cNvGraphicFramePr>
            <a:graphicFrameLocks noChangeAspect="1"/>
          </p:cNvGraphicFramePr>
          <p:nvPr/>
        </p:nvGraphicFramePr>
        <p:xfrm>
          <a:off x="990600" y="1231167"/>
          <a:ext cx="6553200" cy="5169633"/>
        </p:xfrm>
        <a:graphic>
          <a:graphicData uri="http://schemas.openxmlformats.org/presentationml/2006/ole">
            <mc:AlternateContent xmlns:mc="http://schemas.openxmlformats.org/markup-compatibility/2006">
              <mc:Choice xmlns:v="urn:schemas-microsoft-com:vml" Requires="v">
                <p:oleObj name="Visio" r:id="rId2" imgW="6105545" imgH="4817083" progId="">
                  <p:embed/>
                </p:oleObj>
              </mc:Choice>
              <mc:Fallback>
                <p:oleObj name="Visio" r:id="rId2" imgW="6105545" imgH="4817083"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231167"/>
                        <a:ext cx="6553200" cy="5169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929562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t>
            </a:r>
            <a:r>
              <a:rPr lang="en-US" dirty="0" err="1"/>
              <a:t>rem</a:t>
            </a:r>
            <a:r>
              <a:rPr lang="en-US" dirty="0"/>
              <a:t> unit</a:t>
            </a:r>
          </a:p>
        </p:txBody>
      </p:sp>
      <p:sp>
        <p:nvSpPr>
          <p:cNvPr id="4" name="Content Placeholder 3"/>
          <p:cNvSpPr>
            <a:spLocks noGrp="1"/>
          </p:cNvSpPr>
          <p:nvPr>
            <p:ph idx="1"/>
          </p:nvPr>
        </p:nvSpPr>
        <p:spPr>
          <a:xfrm>
            <a:off x="914400" y="1646237"/>
            <a:ext cx="7543800" cy="3154363"/>
          </a:xfrm>
        </p:spPr>
        <p:txBody>
          <a:bodyPr/>
          <a:lstStyle/>
          <a:p>
            <a:pPr algn="just">
              <a:buFont typeface="Wingdings" pitchFamily="2" charset="2"/>
              <a:buChar char="Ø"/>
            </a:pPr>
            <a:r>
              <a:rPr lang="en-US" dirty="0"/>
              <a:t>CSS3 now supports a new relative measure, the </a:t>
            </a:r>
            <a:r>
              <a:rPr lang="en-US" b="1" dirty="0" err="1">
                <a:solidFill>
                  <a:schemeClr val="accent1"/>
                </a:solidFill>
              </a:rPr>
              <a:t>rem</a:t>
            </a:r>
            <a:r>
              <a:rPr lang="en-US" dirty="0"/>
              <a:t> (for root </a:t>
            </a:r>
            <a:r>
              <a:rPr lang="en-US" dirty="0" err="1"/>
              <a:t>em</a:t>
            </a:r>
            <a:r>
              <a:rPr lang="en-US" dirty="0"/>
              <a:t> unit). </a:t>
            </a:r>
          </a:p>
          <a:p>
            <a:pPr algn="just">
              <a:buFont typeface="Wingdings" pitchFamily="2" charset="2"/>
              <a:buChar char="Ø"/>
            </a:pPr>
            <a:r>
              <a:rPr lang="en-US" dirty="0"/>
              <a:t>This unit is always relative to the size of the root element (i.e., the &lt;html&gt; element). </a:t>
            </a:r>
          </a:p>
          <a:p>
            <a:pPr algn="just">
              <a:buFont typeface="Wingdings" pitchFamily="2" charset="2"/>
              <a:buChar char="Ø"/>
            </a:pPr>
            <a:r>
              <a:rPr lang="en-US" dirty="0"/>
              <a:t>However, since Internet Explorer prior to version 9 do not support the </a:t>
            </a:r>
            <a:r>
              <a:rPr lang="en-US" dirty="0" err="1"/>
              <a:t>rem</a:t>
            </a:r>
            <a:r>
              <a:rPr lang="en-US" dirty="0"/>
              <a:t> units, you need to provide some type of fallback for those browsers.</a:t>
            </a:r>
          </a:p>
        </p:txBody>
      </p:sp>
      <p:sp>
        <p:nvSpPr>
          <p:cNvPr id="5" name="Content Placeholder 4"/>
          <p:cNvSpPr>
            <a:spLocks noGrp="1"/>
          </p:cNvSpPr>
          <p:nvPr>
            <p:ph sz="quarter" idx="13"/>
          </p:nvPr>
        </p:nvSpPr>
        <p:spPr/>
        <p:txBody>
          <a:bodyPr>
            <a:normAutofit lnSpcReduction="10000"/>
          </a:bodyPr>
          <a:lstStyle/>
          <a:p>
            <a:r>
              <a:rPr lang="en-US" dirty="0"/>
              <a:t>Solution to font sizing hassles?</a:t>
            </a:r>
          </a:p>
        </p:txBody>
      </p:sp>
    </p:spTree>
    <p:extLst>
      <p:ext uri="{BB962C8B-B14F-4D97-AF65-F5344CB8AC3E}">
        <p14:creationId xmlns:p14="http://schemas.microsoft.com/office/powerpoint/2010/main" val="26812200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rem</a:t>
            </a:r>
            <a:r>
              <a:rPr lang="en-US" dirty="0"/>
              <a:t> unit</a:t>
            </a:r>
          </a:p>
        </p:txBody>
      </p:sp>
      <p:graphicFrame>
        <p:nvGraphicFramePr>
          <p:cNvPr id="101378" name="Object 2"/>
          <p:cNvGraphicFramePr>
            <a:graphicFrameLocks noChangeAspect="1"/>
          </p:cNvGraphicFramePr>
          <p:nvPr/>
        </p:nvGraphicFramePr>
        <p:xfrm>
          <a:off x="1066800" y="2057400"/>
          <a:ext cx="7595691" cy="3429000"/>
        </p:xfrm>
        <a:graphic>
          <a:graphicData uri="http://schemas.openxmlformats.org/presentationml/2006/ole">
            <mc:AlternateContent xmlns:mc="http://schemas.openxmlformats.org/markup-compatibility/2006">
              <mc:Choice xmlns:v="urn:schemas-microsoft-com:vml" Requires="v">
                <p:oleObj name="Visio" r:id="rId2" imgW="6448343" imgH="2070100" progId="">
                  <p:embed/>
                </p:oleObj>
              </mc:Choice>
              <mc:Fallback>
                <p:oleObj name="Visio" r:id="rId2" imgW="6448343" imgH="2070100"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057400"/>
                        <a:ext cx="7595691"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86628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914400" y="1646237"/>
            <a:ext cx="7543800" cy="4525963"/>
          </a:xfrm>
        </p:spPr>
        <p:txBody>
          <a:bodyPr/>
          <a:lstStyle/>
          <a:p>
            <a:pPr marL="342900" indent="-342900" algn="just">
              <a:buFont typeface="Wingdings" pitchFamily="2" charset="2"/>
              <a:buChar char="Ø"/>
            </a:pPr>
            <a:r>
              <a:rPr lang="en-US" dirty="0"/>
              <a:t>While parts of the HTML5 are still being finalized, all of the major browser manufacturers have at least partially embraced HTML5. </a:t>
            </a:r>
          </a:p>
          <a:p>
            <a:pPr marL="342900" indent="-342900" algn="just">
              <a:buFont typeface="Wingdings" pitchFamily="2" charset="2"/>
              <a:buChar char="Ø"/>
            </a:pPr>
            <a:r>
              <a:rPr lang="en-US" dirty="0"/>
              <a:t>Certainly not all browsers and all versions support every feature of HTML5. </a:t>
            </a:r>
          </a:p>
          <a:p>
            <a:pPr marL="342900" indent="-342900" algn="just">
              <a:buFont typeface="Wingdings" pitchFamily="2" charset="2"/>
              <a:buChar char="Ø"/>
            </a:pPr>
            <a:r>
              <a:rPr lang="en-US" dirty="0"/>
              <a:t>This is in fact by design. HTML in HTML5 is now a living language: that is, it is a language that evolves and develops over time. </a:t>
            </a:r>
          </a:p>
          <a:p>
            <a:pPr marL="342900" indent="-342900" algn="just">
              <a:buFont typeface="Wingdings" pitchFamily="2" charset="2"/>
              <a:buChar char="Ø"/>
            </a:pPr>
            <a:r>
              <a:rPr lang="en-US" dirty="0"/>
              <a:t>As such, every browser will support a gradually increasing subset of HTML5 capabilities</a:t>
            </a:r>
          </a:p>
        </p:txBody>
      </p:sp>
      <p:sp>
        <p:nvSpPr>
          <p:cNvPr id="4" name="Content Placeholder 3"/>
          <p:cNvSpPr>
            <a:spLocks noGrp="1"/>
          </p:cNvSpPr>
          <p:nvPr>
            <p:ph sz="quarter" idx="13"/>
          </p:nvPr>
        </p:nvSpPr>
        <p:spPr/>
        <p:txBody>
          <a:bodyPr>
            <a:normAutofit lnSpcReduction="10000"/>
          </a:bodyPr>
          <a:lstStyle/>
          <a:p>
            <a:r>
              <a:rPr lang="en-US" dirty="0"/>
              <a:t>It evolves</a:t>
            </a:r>
          </a:p>
        </p:txBody>
      </p:sp>
    </p:spTree>
    <p:extLst>
      <p:ext uri="{BB962C8B-B14F-4D97-AF65-F5344CB8AC3E}">
        <p14:creationId xmlns:p14="http://schemas.microsoft.com/office/powerpoint/2010/main" val="23209769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494B-8840-455C-AC9D-A7B82F3B4AE8}"/>
              </a:ext>
            </a:extLst>
          </p:cNvPr>
          <p:cNvSpPr>
            <a:spLocks noGrp="1"/>
          </p:cNvSpPr>
          <p:nvPr>
            <p:ph type="title"/>
          </p:nvPr>
        </p:nvSpPr>
        <p:spPr>
          <a:xfrm>
            <a:off x="304800" y="1524000"/>
            <a:ext cx="8229600" cy="2743200"/>
          </a:xfrm>
        </p:spPr>
        <p:txBody>
          <a:bodyPr>
            <a:noAutofit/>
          </a:bodyPr>
          <a:lstStyle/>
          <a:p>
            <a:r>
              <a:rPr lang="en-US" sz="6600" dirty="0">
                <a:solidFill>
                  <a:srgbClr val="00B0F0"/>
                </a:solidFill>
              </a:rPr>
              <a:t>End of</a:t>
            </a:r>
            <a:br>
              <a:rPr lang="en-US" sz="6600" dirty="0">
                <a:solidFill>
                  <a:srgbClr val="00B0F0"/>
                </a:solidFill>
              </a:rPr>
            </a:br>
            <a:r>
              <a:rPr lang="en-US" sz="6600" dirty="0">
                <a:solidFill>
                  <a:srgbClr val="00B0F0"/>
                </a:solidFill>
              </a:rPr>
              <a:t>Module 1</a:t>
            </a:r>
            <a:br>
              <a:rPr lang="en-US" sz="6600" dirty="0">
                <a:solidFill>
                  <a:srgbClr val="00B0F0"/>
                </a:solidFill>
              </a:rPr>
            </a:br>
            <a:endParaRPr lang="en-IN" sz="6600" dirty="0">
              <a:solidFill>
                <a:srgbClr val="00B0F0"/>
              </a:solidFill>
            </a:endParaRPr>
          </a:p>
        </p:txBody>
      </p:sp>
    </p:spTree>
    <p:extLst>
      <p:ext uri="{BB962C8B-B14F-4D97-AF65-F5344CB8AC3E}">
        <p14:creationId xmlns:p14="http://schemas.microsoft.com/office/powerpoint/2010/main" val="1108675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Support in Browsers</a:t>
            </a:r>
          </a:p>
        </p:txBody>
      </p:sp>
      <p:graphicFrame>
        <p:nvGraphicFramePr>
          <p:cNvPr id="99329" name="Object 1"/>
          <p:cNvGraphicFramePr>
            <a:graphicFrameLocks noChangeAspect="1"/>
          </p:cNvGraphicFramePr>
          <p:nvPr>
            <p:extLst>
              <p:ext uri="{D42A27DB-BD31-4B8C-83A1-F6EECF244321}">
                <p14:modId xmlns:p14="http://schemas.microsoft.com/office/powerpoint/2010/main" val="25169813"/>
              </p:ext>
            </p:extLst>
          </p:nvPr>
        </p:nvGraphicFramePr>
        <p:xfrm>
          <a:off x="1905000" y="1447800"/>
          <a:ext cx="4886325" cy="5295900"/>
        </p:xfrm>
        <a:graphic>
          <a:graphicData uri="http://schemas.openxmlformats.org/presentationml/2006/ole">
            <mc:AlternateContent xmlns:mc="http://schemas.openxmlformats.org/markup-compatibility/2006">
              <mc:Choice xmlns:v="urn:schemas-microsoft-com:vml" Requires="v">
                <p:oleObj name="Visio" r:id="rId2" imgW="4886165" imgH="5295900" progId="">
                  <p:embed/>
                </p:oleObj>
              </mc:Choice>
              <mc:Fallback>
                <p:oleObj name="Visio" r:id="rId2" imgW="4886165" imgH="5295900"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447800"/>
                        <a:ext cx="4886325"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64366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261938"/>
            <a:ext cx="8229600" cy="651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372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HTML </a:t>
            </a:r>
            <a:r>
              <a:rPr lang="en-US" dirty="0">
                <a:solidFill>
                  <a:schemeClr val="tx2"/>
                </a:solidFill>
              </a:rPr>
              <a:t>SYNTAX</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a:t>
            </a:r>
            <a:r>
              <a:rPr lang="en-US" dirty="0">
                <a:solidFill>
                  <a:schemeClr val="tx1"/>
                </a:solidFill>
              </a:rPr>
              <a:t>6</a:t>
            </a:r>
          </a:p>
        </p:txBody>
      </p:sp>
    </p:spTree>
    <p:extLst>
      <p:ext uri="{BB962C8B-B14F-4D97-AF65-F5344CB8AC3E}">
        <p14:creationId xmlns:p14="http://schemas.microsoft.com/office/powerpoint/2010/main" val="793146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and Attributes</a:t>
            </a:r>
          </a:p>
        </p:txBody>
      </p:sp>
      <p:sp>
        <p:nvSpPr>
          <p:cNvPr id="3" name="Content Placeholder 2"/>
          <p:cNvSpPr>
            <a:spLocks noGrp="1"/>
          </p:cNvSpPr>
          <p:nvPr>
            <p:ph idx="1"/>
          </p:nvPr>
        </p:nvSpPr>
        <p:spPr>
          <a:xfrm>
            <a:off x="914400" y="1646237"/>
            <a:ext cx="7239000" cy="4525963"/>
          </a:xfrm>
        </p:spPr>
        <p:txBody>
          <a:bodyPr/>
          <a:lstStyle/>
          <a:p>
            <a:pPr marL="342900" indent="-342900" algn="just">
              <a:buFont typeface="Wingdings" pitchFamily="2" charset="2"/>
              <a:buChar char="v"/>
            </a:pPr>
            <a:r>
              <a:rPr lang="en-US" b="1" dirty="0">
                <a:solidFill>
                  <a:schemeClr val="accent1"/>
                </a:solidFill>
              </a:rPr>
              <a:t>HTML documents </a:t>
            </a:r>
            <a:r>
              <a:rPr lang="en-US" dirty="0"/>
              <a:t>are composed of textual content and HTML elements. </a:t>
            </a:r>
          </a:p>
          <a:p>
            <a:pPr marL="342900" indent="-342900" algn="just">
              <a:buFont typeface="Wingdings" pitchFamily="2" charset="2"/>
              <a:buChar char="v"/>
            </a:pPr>
            <a:r>
              <a:rPr lang="en-US" dirty="0"/>
              <a:t>An </a:t>
            </a:r>
            <a:r>
              <a:rPr lang="en-US" b="1" dirty="0">
                <a:solidFill>
                  <a:schemeClr val="accent1"/>
                </a:solidFill>
              </a:rPr>
              <a:t>HTML element</a:t>
            </a:r>
            <a:r>
              <a:rPr lang="en-US" dirty="0">
                <a:solidFill>
                  <a:schemeClr val="accent1"/>
                </a:solidFill>
              </a:rPr>
              <a:t> </a:t>
            </a:r>
            <a:r>
              <a:rPr lang="en-US" dirty="0"/>
              <a:t>can contain text, other elements, or be empty. It is identified in the HTML document by tags.</a:t>
            </a:r>
          </a:p>
          <a:p>
            <a:pPr marL="342900" indent="-342900" algn="just">
              <a:buFont typeface="Wingdings" pitchFamily="2" charset="2"/>
              <a:buChar char="v"/>
            </a:pPr>
            <a:r>
              <a:rPr lang="en-US" dirty="0"/>
              <a:t>HTML elements can also contain attributes. An </a:t>
            </a:r>
            <a:r>
              <a:rPr lang="en-US" b="1" dirty="0">
                <a:solidFill>
                  <a:schemeClr val="accent1"/>
                </a:solidFill>
              </a:rPr>
              <a:t>HTML attribute</a:t>
            </a:r>
            <a:r>
              <a:rPr lang="en-US" dirty="0">
                <a:solidFill>
                  <a:schemeClr val="accent1"/>
                </a:solidFill>
              </a:rPr>
              <a:t> </a:t>
            </a:r>
            <a:r>
              <a:rPr lang="en-US" dirty="0"/>
              <a:t>is a name=value pair that provides more information about the HTML element. </a:t>
            </a:r>
          </a:p>
          <a:p>
            <a:pPr marL="342900" indent="-342900" algn="just">
              <a:buFont typeface="Wingdings" pitchFamily="2" charset="2"/>
              <a:buChar char="v"/>
            </a:pPr>
            <a:r>
              <a:rPr lang="en-US" i="1" dirty="0"/>
              <a:t>In XHTML, attribute values had to be enclosed in quotes; in HTML5, the quotes are optional.</a:t>
            </a:r>
          </a:p>
        </p:txBody>
      </p:sp>
      <p:sp>
        <p:nvSpPr>
          <p:cNvPr id="4" name="Content Placeholder 3"/>
          <p:cNvSpPr>
            <a:spLocks noGrp="1"/>
          </p:cNvSpPr>
          <p:nvPr>
            <p:ph sz="quarter" idx="13"/>
          </p:nvPr>
        </p:nvSpPr>
        <p:spPr/>
        <p:txBody>
          <a:bodyPr>
            <a:normAutofit lnSpcReduction="10000"/>
          </a:bodyPr>
          <a:lstStyle/>
          <a:p>
            <a:r>
              <a:rPr lang="en-US" dirty="0"/>
              <a:t>More syntax</a:t>
            </a:r>
          </a:p>
        </p:txBody>
      </p:sp>
    </p:spTree>
    <p:extLst>
      <p:ext uri="{BB962C8B-B14F-4D97-AF65-F5344CB8AC3E}">
        <p14:creationId xmlns:p14="http://schemas.microsoft.com/office/powerpoint/2010/main" val="147670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What HTML lets you do</a:t>
            </a:r>
          </a:p>
        </p:txBody>
      </p:sp>
      <p:sp>
        <p:nvSpPr>
          <p:cNvPr id="3" name="Content Placeholder 2"/>
          <p:cNvSpPr txBox="1">
            <a:spLocks/>
          </p:cNvSpPr>
          <p:nvPr/>
        </p:nvSpPr>
        <p:spPr>
          <a:xfrm>
            <a:off x="914400" y="1646236"/>
            <a:ext cx="7391400" cy="4525963"/>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Insert images</a:t>
            </a:r>
            <a:r>
              <a:rPr kumimoji="0" lang="en-US" sz="3200" b="0" i="0" u="none" strike="noStrike" kern="1200" cap="none" spc="0" normalizeH="0" noProof="0" dirty="0">
                <a:ln>
                  <a:noFill/>
                </a:ln>
                <a:solidFill>
                  <a:schemeClr val="tx1"/>
                </a:solidFill>
                <a:effectLst/>
                <a:uLnTx/>
                <a:uFillTx/>
                <a:latin typeface="+mn-lt"/>
                <a:ea typeface="+mn-ea"/>
                <a:cs typeface="+mn-cs"/>
              </a:rPr>
              <a:t> using the </a:t>
            </a:r>
            <a:r>
              <a:rPr kumimoji="0" lang="en-US" sz="3200" b="1" i="0" u="none" strike="noStrike" kern="1200" cap="none" spc="0" normalizeH="0" noProof="0" dirty="0">
                <a:ln>
                  <a:noFill/>
                </a:ln>
                <a:solidFill>
                  <a:schemeClr val="tx1"/>
                </a:solidFill>
                <a:effectLst/>
                <a:uLnTx/>
                <a:uFillTx/>
                <a:latin typeface="+mn-lt"/>
                <a:ea typeface="+mn-ea"/>
                <a:cs typeface="+mn-cs"/>
              </a:rPr>
              <a:t>&lt;</a:t>
            </a:r>
            <a:r>
              <a:rPr kumimoji="0" lang="en-US" sz="3200" b="1" i="0" u="none" strike="noStrike" kern="1200" cap="none" spc="0" normalizeH="0" noProof="0" dirty="0" err="1">
                <a:ln>
                  <a:noFill/>
                </a:ln>
                <a:solidFill>
                  <a:schemeClr val="tx1"/>
                </a:solidFill>
                <a:effectLst/>
                <a:uLnTx/>
                <a:uFillTx/>
                <a:latin typeface="+mn-lt"/>
                <a:ea typeface="+mn-ea"/>
                <a:cs typeface="+mn-cs"/>
              </a:rPr>
              <a:t>img</a:t>
            </a:r>
            <a:r>
              <a:rPr kumimoji="0" lang="en-US" sz="3200" b="1" i="0" u="none" strike="noStrike" kern="1200" cap="none" spc="0" normalizeH="0" noProof="0" dirty="0">
                <a:ln>
                  <a:noFill/>
                </a:ln>
                <a:solidFill>
                  <a:schemeClr val="tx1"/>
                </a:solidFill>
                <a:effectLst/>
                <a:uLnTx/>
                <a:uFillTx/>
                <a:latin typeface="+mn-lt"/>
                <a:ea typeface="+mn-ea"/>
                <a:cs typeface="+mn-cs"/>
              </a:rPr>
              <a:t>&gt; </a:t>
            </a:r>
            <a:r>
              <a:rPr kumimoji="0" lang="en-US" sz="3200" b="0" i="0" u="none" strike="noStrike" kern="1200" cap="none" spc="0" normalizeH="0" noProof="0" dirty="0">
                <a:ln>
                  <a:noFill/>
                </a:ln>
                <a:solidFill>
                  <a:schemeClr val="tx1"/>
                </a:solidFill>
                <a:effectLst/>
                <a:uLnTx/>
                <a:uFillTx/>
                <a:latin typeface="+mn-lt"/>
                <a:ea typeface="+mn-ea"/>
                <a:cs typeface="+mn-cs"/>
              </a:rPr>
              <a:t>tag</a:t>
            </a:r>
          </a:p>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a:t>Create links</a:t>
            </a:r>
            <a:r>
              <a:rPr lang="en-US" sz="3200" dirty="0"/>
              <a:t> with the </a:t>
            </a:r>
            <a:r>
              <a:rPr lang="en-US" sz="3200" b="1" dirty="0"/>
              <a:t>&lt;a&gt; </a:t>
            </a:r>
            <a:r>
              <a:rPr lang="en-US" sz="3200" dirty="0"/>
              <a:t>tag</a:t>
            </a:r>
          </a:p>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a:t>Create</a:t>
            </a:r>
            <a:r>
              <a:rPr lang="en-US" sz="3200" dirty="0"/>
              <a:t> lists with the </a:t>
            </a:r>
            <a:r>
              <a:rPr lang="en-US" sz="3200" b="1" dirty="0"/>
              <a:t>&lt;</a:t>
            </a:r>
            <a:r>
              <a:rPr lang="en-US" sz="3200" b="1" dirty="0" err="1"/>
              <a:t>ul</a:t>
            </a:r>
            <a:r>
              <a:rPr lang="en-US" sz="3200" b="1" dirty="0"/>
              <a:t>&gt;, &lt;</a:t>
            </a:r>
            <a:r>
              <a:rPr lang="en-US" sz="3200" b="1" dirty="0" err="1"/>
              <a:t>ol</a:t>
            </a:r>
            <a:r>
              <a:rPr lang="en-US" sz="3200" b="1" dirty="0"/>
              <a:t>&gt; </a:t>
            </a:r>
            <a:r>
              <a:rPr lang="en-US" sz="3200" dirty="0"/>
              <a:t>and </a:t>
            </a:r>
            <a:r>
              <a:rPr lang="en-US" sz="3200" b="1" dirty="0"/>
              <a:t>&lt;</a:t>
            </a:r>
            <a:r>
              <a:rPr lang="en-US" sz="3200" b="1" dirty="0" err="1"/>
              <a:t>li</a:t>
            </a:r>
            <a:r>
              <a:rPr lang="en-US" sz="3200" b="1" dirty="0"/>
              <a:t>&gt; </a:t>
            </a:r>
            <a:r>
              <a:rPr lang="en-US" sz="3200" dirty="0"/>
              <a:t>tags</a:t>
            </a:r>
          </a:p>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Create</a:t>
            </a:r>
            <a:r>
              <a:rPr kumimoji="0" lang="en-US" sz="3200" b="0" i="0" u="none" strike="noStrike" kern="1200" cap="none" spc="0" normalizeH="0" noProof="0" dirty="0">
                <a:ln>
                  <a:noFill/>
                </a:ln>
                <a:solidFill>
                  <a:schemeClr val="tx1"/>
                </a:solidFill>
                <a:effectLst/>
                <a:uLnTx/>
                <a:uFillTx/>
                <a:latin typeface="+mn-lt"/>
                <a:ea typeface="+mn-ea"/>
                <a:cs typeface="+mn-cs"/>
              </a:rPr>
              <a:t> headings with </a:t>
            </a:r>
            <a:r>
              <a:rPr kumimoji="0" lang="en-US" sz="3200" b="1" i="0" u="none" strike="noStrike" kern="1200" cap="none" spc="0" normalizeH="0" noProof="0" dirty="0">
                <a:ln>
                  <a:noFill/>
                </a:ln>
                <a:solidFill>
                  <a:schemeClr val="tx1"/>
                </a:solidFill>
                <a:effectLst/>
                <a:uLnTx/>
                <a:uFillTx/>
                <a:latin typeface="+mn-lt"/>
                <a:ea typeface="+mn-ea"/>
                <a:cs typeface="+mn-cs"/>
              </a:rPr>
              <a:t>&lt;H1&gt;, &lt;H2&gt;, …, &lt;H6&gt;</a:t>
            </a:r>
          </a:p>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a:t>Define </a:t>
            </a:r>
            <a:r>
              <a:rPr lang="en-US" sz="3200" baseline="0" dirty="0" err="1"/>
              <a:t>metatdata</a:t>
            </a:r>
            <a:r>
              <a:rPr lang="en-US" sz="3200" baseline="0" dirty="0"/>
              <a:t> with </a:t>
            </a:r>
            <a:r>
              <a:rPr lang="en-US" sz="3200" b="1" baseline="0" dirty="0"/>
              <a:t>&lt;meta&gt;</a:t>
            </a:r>
            <a:r>
              <a:rPr lang="en-US" sz="3200" b="1" dirty="0"/>
              <a:t> </a:t>
            </a:r>
            <a:r>
              <a:rPr lang="en-US" sz="3200" dirty="0"/>
              <a:t>tag</a:t>
            </a:r>
          </a:p>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noProof="0" dirty="0"/>
              <a:t>And much more…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593021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and Attributes</a:t>
            </a:r>
          </a:p>
        </p:txBody>
      </p:sp>
      <p:graphicFrame>
        <p:nvGraphicFramePr>
          <p:cNvPr id="5123" name="Object 3"/>
          <p:cNvGraphicFramePr>
            <a:graphicFrameLocks noChangeAspect="1"/>
          </p:cNvGraphicFramePr>
          <p:nvPr/>
        </p:nvGraphicFramePr>
        <p:xfrm>
          <a:off x="914400" y="1600200"/>
          <a:ext cx="8001000" cy="3581400"/>
        </p:xfrm>
        <a:graphic>
          <a:graphicData uri="http://schemas.openxmlformats.org/presentationml/2006/ole">
            <mc:AlternateContent xmlns:mc="http://schemas.openxmlformats.org/markup-compatibility/2006">
              <mc:Choice xmlns:v="urn:schemas-microsoft-com:vml" Requires="v">
                <p:oleObj name="Visio" r:id="rId2" imgW="6877044" imgH="2501900" progId="">
                  <p:embed/>
                </p:oleObj>
              </mc:Choice>
              <mc:Fallback>
                <p:oleObj name="Visio" r:id="rId2" imgW="6877044" imgH="2501900"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200"/>
                        <a:ext cx="8001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15510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3" name="Content Placeholder 2"/>
          <p:cNvSpPr>
            <a:spLocks noGrp="1"/>
          </p:cNvSpPr>
          <p:nvPr>
            <p:ph idx="1"/>
          </p:nvPr>
        </p:nvSpPr>
        <p:spPr>
          <a:xfrm>
            <a:off x="914400" y="1646237"/>
            <a:ext cx="7391400" cy="4525963"/>
          </a:xfrm>
        </p:spPr>
        <p:txBody>
          <a:bodyPr/>
          <a:lstStyle/>
          <a:p>
            <a:pPr marL="342900" indent="-342900" algn="just">
              <a:buFont typeface="Wingdings" pitchFamily="2" charset="2"/>
              <a:buChar char="q"/>
            </a:pPr>
            <a:r>
              <a:rPr lang="en-US" dirty="0"/>
              <a:t>Often an HTML element will contain other HTML elements. </a:t>
            </a:r>
          </a:p>
          <a:p>
            <a:pPr marL="342900" indent="-342900" algn="just">
              <a:buFont typeface="Wingdings" pitchFamily="2" charset="2"/>
              <a:buChar char="q"/>
            </a:pPr>
            <a:r>
              <a:rPr lang="en-US" dirty="0"/>
              <a:t>In such a case, the container element is said to be a parent of the contained, or child, element. </a:t>
            </a:r>
          </a:p>
          <a:p>
            <a:pPr marL="342900" indent="-342900" algn="just">
              <a:buFont typeface="Wingdings" pitchFamily="2" charset="2"/>
              <a:buChar char="q"/>
            </a:pPr>
            <a:r>
              <a:rPr lang="en-US" dirty="0"/>
              <a:t>Any elements contained within the child are said to be </a:t>
            </a:r>
            <a:r>
              <a:rPr lang="en-US" b="1" dirty="0">
                <a:solidFill>
                  <a:schemeClr val="accent1"/>
                </a:solidFill>
              </a:rPr>
              <a:t>descendents</a:t>
            </a:r>
            <a:r>
              <a:rPr lang="en-US" dirty="0"/>
              <a:t> of the parent element; likewise, any given child element, may have a variety of </a:t>
            </a:r>
            <a:r>
              <a:rPr lang="en-US" b="1" dirty="0">
                <a:solidFill>
                  <a:schemeClr val="accent1"/>
                </a:solidFill>
              </a:rPr>
              <a:t>ancestors</a:t>
            </a:r>
            <a:r>
              <a:rPr lang="en-US" b="1" dirty="0"/>
              <a:t>.</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48656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Hierarchy of elements</a:t>
            </a:r>
          </a:p>
        </p:txBody>
      </p:sp>
      <p:graphicFrame>
        <p:nvGraphicFramePr>
          <p:cNvPr id="3" name="Object 2"/>
          <p:cNvGraphicFramePr>
            <a:graphicFrameLocks noChangeAspect="1"/>
          </p:cNvGraphicFramePr>
          <p:nvPr>
            <p:extLst>
              <p:ext uri="{D42A27DB-BD31-4B8C-83A1-F6EECF244321}">
                <p14:modId xmlns:p14="http://schemas.microsoft.com/office/powerpoint/2010/main" val="1758862106"/>
              </p:ext>
            </p:extLst>
          </p:nvPr>
        </p:nvGraphicFramePr>
        <p:xfrm>
          <a:off x="1491138" y="914400"/>
          <a:ext cx="5519262" cy="5791200"/>
        </p:xfrm>
        <a:graphic>
          <a:graphicData uri="http://schemas.openxmlformats.org/presentationml/2006/ole">
            <mc:AlternateContent xmlns:mc="http://schemas.openxmlformats.org/markup-compatibility/2006">
              <mc:Choice xmlns:v="urn:schemas-microsoft-com:vml" Requires="v">
                <p:oleObj name="Visio" r:id="rId3" imgW="5865937" imgH="5830921" progId="">
                  <p:embed/>
                </p:oleObj>
              </mc:Choice>
              <mc:Fallback>
                <p:oleObj name="Visio" r:id="rId3" imgW="5865937" imgH="5830921"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138" y="914400"/>
                        <a:ext cx="5519262" cy="579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44520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3" name="Content Placeholder 2"/>
          <p:cNvSpPr>
            <a:spLocks noGrp="1"/>
          </p:cNvSpPr>
          <p:nvPr>
            <p:ph idx="1"/>
          </p:nvPr>
        </p:nvSpPr>
        <p:spPr>
          <a:xfrm>
            <a:off x="914400" y="1295400"/>
            <a:ext cx="7467600" cy="4724400"/>
          </a:xfrm>
        </p:spPr>
        <p:txBody>
          <a:bodyPr/>
          <a:lstStyle/>
          <a:p>
            <a:pPr marL="342900" indent="-342900">
              <a:buFont typeface="Wingdings" pitchFamily="2" charset="2"/>
              <a:buChar char="§"/>
            </a:pPr>
            <a:r>
              <a:rPr lang="en-US" dirty="0"/>
              <a:t>In order to properly construct a hierarchy of elements, your browser expects each HTML nested element to be properly nested. </a:t>
            </a:r>
          </a:p>
          <a:p>
            <a:pPr marL="342900" indent="-342900">
              <a:buFont typeface="Wingdings" pitchFamily="2" charset="2"/>
              <a:buChar char="§"/>
            </a:pPr>
            <a:r>
              <a:rPr lang="en-US" dirty="0"/>
              <a:t>That is, a child’s ending tag must occur before its parent’s ending tag.</a:t>
            </a:r>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7170" name="Object 2"/>
          <p:cNvGraphicFramePr>
            <a:graphicFrameLocks noChangeAspect="1"/>
          </p:cNvGraphicFramePr>
          <p:nvPr/>
        </p:nvGraphicFramePr>
        <p:xfrm>
          <a:off x="914400" y="3276601"/>
          <a:ext cx="5305425" cy="3276600"/>
        </p:xfrm>
        <a:graphic>
          <a:graphicData uri="http://schemas.openxmlformats.org/presentationml/2006/ole">
            <mc:AlternateContent xmlns:mc="http://schemas.openxmlformats.org/markup-compatibility/2006">
              <mc:Choice xmlns:v="urn:schemas-microsoft-com:vml" Requires="v">
                <p:oleObj name="Visio" r:id="rId2" imgW="5305411" imgH="2930457" progId="">
                  <p:embed/>
                </p:oleObj>
              </mc:Choice>
              <mc:Fallback>
                <p:oleObj name="Visio" r:id="rId2" imgW="5305411" imgH="2930457"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76601"/>
                        <a:ext cx="53054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39164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SEMANTIC </a:t>
            </a:r>
            <a:r>
              <a:rPr lang="en-US" dirty="0"/>
              <a:t>MARKUP</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a:t>
            </a:r>
            <a:r>
              <a:rPr lang="en-US" dirty="0">
                <a:solidFill>
                  <a:schemeClr val="tx1"/>
                </a:solidFill>
              </a:rPr>
              <a:t>6</a:t>
            </a:r>
          </a:p>
        </p:txBody>
      </p:sp>
    </p:spTree>
    <p:extLst>
      <p:ext uri="{BB962C8B-B14F-4D97-AF65-F5344CB8AC3E}">
        <p14:creationId xmlns:p14="http://schemas.microsoft.com/office/powerpoint/2010/main" val="2886334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Markup</a:t>
            </a:r>
          </a:p>
        </p:txBody>
      </p:sp>
      <p:sp>
        <p:nvSpPr>
          <p:cNvPr id="3" name="Content Placeholder 2"/>
          <p:cNvSpPr>
            <a:spLocks noGrp="1"/>
          </p:cNvSpPr>
          <p:nvPr>
            <p:ph idx="1"/>
          </p:nvPr>
        </p:nvSpPr>
        <p:spPr>
          <a:xfrm>
            <a:off x="914400" y="1646237"/>
            <a:ext cx="7620000" cy="4525963"/>
          </a:xfrm>
        </p:spPr>
        <p:txBody>
          <a:bodyPr>
            <a:normAutofit lnSpcReduction="10000"/>
          </a:bodyPr>
          <a:lstStyle/>
          <a:p>
            <a:pPr marL="342900" indent="-342900" algn="just">
              <a:buFont typeface="Wingdings" pitchFamily="2" charset="2"/>
              <a:buChar char="q"/>
            </a:pPr>
            <a:r>
              <a:rPr lang="en-US" dirty="0"/>
              <a:t>Over the past decade, a strong and broad consensus has grown around the belief that HTML documents should </a:t>
            </a:r>
            <a:r>
              <a:rPr lang="en-US" b="1" dirty="0"/>
              <a:t>only</a:t>
            </a:r>
            <a:r>
              <a:rPr lang="en-US" dirty="0"/>
              <a:t> focus on the structure of the document.</a:t>
            </a:r>
          </a:p>
          <a:p>
            <a:pPr marL="342900" indent="-342900" algn="just">
              <a:buFont typeface="Wingdings" pitchFamily="2" charset="2"/>
              <a:buChar char="q"/>
            </a:pPr>
            <a:r>
              <a:rPr lang="en-US" dirty="0"/>
              <a:t>Information about how the content should look when it is displayed in the browser is best left to CSS (Cascading Style Sheets).</a:t>
            </a:r>
          </a:p>
          <a:p>
            <a:pPr marL="342900" indent="-342900" algn="just">
              <a:buFont typeface="Wingdings" pitchFamily="2" charset="2"/>
              <a:buChar char="q"/>
            </a:pPr>
            <a:r>
              <a:rPr lang="en-US" dirty="0"/>
              <a:t>As a consequence, beginning HTML authors are often counseled to create </a:t>
            </a:r>
            <a:r>
              <a:rPr lang="en-US" b="1" dirty="0">
                <a:solidFill>
                  <a:schemeClr val="accent1"/>
                </a:solidFill>
              </a:rPr>
              <a:t>semantic HTML</a:t>
            </a:r>
            <a:r>
              <a:rPr lang="en-US" dirty="0">
                <a:solidFill>
                  <a:schemeClr val="accent1"/>
                </a:solidFill>
              </a:rPr>
              <a:t> </a:t>
            </a:r>
            <a:r>
              <a:rPr lang="en-US" dirty="0"/>
              <a:t>documents. </a:t>
            </a:r>
          </a:p>
          <a:p>
            <a:pPr marL="342900" indent="-342900" algn="just">
              <a:buFont typeface="Wingdings" pitchFamily="2" charset="2"/>
              <a:buChar char="q"/>
            </a:pPr>
            <a:r>
              <a:rPr lang="en-US" dirty="0"/>
              <a:t>That is, an HTML document should not describe how to visually present content, but only describe its content’s structural semantics or meaning.</a:t>
            </a:r>
          </a:p>
          <a:p>
            <a:pPr marL="342900" indent="-342900" algn="just">
              <a:buFont typeface="Wingdings" pitchFamily="2" charset="2"/>
              <a:buChar char="q"/>
            </a:pPr>
            <a:endParaRPr lang="en-US" dirty="0"/>
          </a:p>
        </p:txBody>
      </p:sp>
      <p:sp>
        <p:nvSpPr>
          <p:cNvPr id="4" name="Content Placeholder 3"/>
          <p:cNvSpPr>
            <a:spLocks noGrp="1"/>
          </p:cNvSpPr>
          <p:nvPr>
            <p:ph sz="quarter" idx="13"/>
          </p:nvPr>
        </p:nvSpPr>
        <p:spPr/>
        <p:txBody>
          <a:bodyPr>
            <a:normAutofit lnSpcReduction="10000"/>
          </a:bodyPr>
          <a:lstStyle/>
          <a:p>
            <a:r>
              <a:rPr lang="en-US" dirty="0"/>
              <a:t>What does it mean?</a:t>
            </a:r>
          </a:p>
        </p:txBody>
      </p:sp>
    </p:spTree>
    <p:extLst>
      <p:ext uri="{BB962C8B-B14F-4D97-AF65-F5344CB8AC3E}">
        <p14:creationId xmlns:p14="http://schemas.microsoft.com/office/powerpoint/2010/main" val="1483506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sp>
        <p:nvSpPr>
          <p:cNvPr id="3" name="Content Placeholder 2"/>
          <p:cNvSpPr>
            <a:spLocks noGrp="1"/>
          </p:cNvSpPr>
          <p:nvPr>
            <p:ph idx="1"/>
          </p:nvPr>
        </p:nvSpPr>
        <p:spPr>
          <a:xfrm>
            <a:off x="914400" y="1646237"/>
            <a:ext cx="7391400" cy="2468563"/>
          </a:xfrm>
        </p:spPr>
        <p:txBody>
          <a:bodyPr/>
          <a:lstStyle/>
          <a:p>
            <a:pPr marL="342900" indent="-342900" algn="just">
              <a:buFont typeface="Wingdings" pitchFamily="2" charset="2"/>
              <a:buChar char="§"/>
            </a:pPr>
            <a:r>
              <a:rPr lang="en-US" dirty="0"/>
              <a:t>Structure is a vital way of communicating information in paper and electronic documents. </a:t>
            </a:r>
          </a:p>
          <a:p>
            <a:pPr marL="342900" indent="-342900" algn="just">
              <a:buFont typeface="Wingdings" pitchFamily="2" charset="2"/>
              <a:buChar char="§"/>
            </a:pPr>
            <a:r>
              <a:rPr lang="en-US" dirty="0"/>
              <a:t>All of the tags that we will examine in this presentation are used to describe the basic structural information in a document, such as articles, headings, lists, paragraphs, links, images, navigation, footers, and so on.</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184247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HTML 1: </a:t>
            </a:r>
            <a:r>
              <a:rPr lang="en-US" dirty="0">
                <a:solidFill>
                  <a:schemeClr val="accent1"/>
                </a:solidFill>
              </a:rPr>
              <a:t>Overview</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2</a:t>
            </a:r>
          </a:p>
        </p:txBody>
      </p:sp>
    </p:spTree>
    <p:extLst>
      <p:ext uri="{BB962C8B-B14F-4D97-AF65-F5344CB8AC3E}">
        <p14:creationId xmlns:p14="http://schemas.microsoft.com/office/powerpoint/2010/main" val="3014889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Markup</a:t>
            </a:r>
          </a:p>
        </p:txBody>
      </p:sp>
      <p:sp>
        <p:nvSpPr>
          <p:cNvPr id="3" name="Content Placeholder 2"/>
          <p:cNvSpPr>
            <a:spLocks noGrp="1"/>
          </p:cNvSpPr>
          <p:nvPr>
            <p:ph idx="1"/>
          </p:nvPr>
        </p:nvSpPr>
        <p:spPr>
          <a:xfrm>
            <a:off x="914400" y="1646237"/>
            <a:ext cx="7467600" cy="4525963"/>
          </a:xfrm>
        </p:spPr>
        <p:txBody>
          <a:bodyPr>
            <a:normAutofit fontScale="92500" lnSpcReduction="10000"/>
          </a:bodyPr>
          <a:lstStyle/>
          <a:p>
            <a:pPr algn="just"/>
            <a:r>
              <a:rPr lang="en-US" dirty="0"/>
              <a:t>Eliminating presentation-oriented markup and writing semantic HTML markup has a variety of important advantages:</a:t>
            </a:r>
          </a:p>
          <a:p>
            <a:pPr marL="342900" indent="-342900" algn="just">
              <a:buFont typeface="Wingdings" pitchFamily="2" charset="2"/>
              <a:buChar char="Ø"/>
            </a:pPr>
            <a:r>
              <a:rPr lang="en-US" b="1" dirty="0">
                <a:solidFill>
                  <a:schemeClr val="accent1"/>
                </a:solidFill>
              </a:rPr>
              <a:t>Maintainability</a:t>
            </a:r>
            <a:r>
              <a:rPr lang="en-US" dirty="0"/>
              <a:t>. Semantic markup is easier to update and change than web pages that contain a great deal of presentation markup.</a:t>
            </a:r>
          </a:p>
          <a:p>
            <a:pPr marL="342900" indent="-342900" algn="just">
              <a:buFont typeface="Wingdings" pitchFamily="2" charset="2"/>
              <a:buChar char="Ø"/>
            </a:pPr>
            <a:r>
              <a:rPr lang="en-US" b="1" dirty="0">
                <a:solidFill>
                  <a:schemeClr val="accent1"/>
                </a:solidFill>
              </a:rPr>
              <a:t>Faster</a:t>
            </a:r>
            <a:r>
              <a:rPr lang="en-US" dirty="0"/>
              <a:t>. Semantic web pages are typically quicker to author and faster to download.</a:t>
            </a:r>
          </a:p>
          <a:p>
            <a:pPr marL="342900" indent="-342900" algn="just">
              <a:buFont typeface="Wingdings" pitchFamily="2" charset="2"/>
              <a:buChar char="Ø"/>
            </a:pPr>
            <a:r>
              <a:rPr lang="en-US" b="1" dirty="0">
                <a:solidFill>
                  <a:schemeClr val="accent1"/>
                </a:solidFill>
              </a:rPr>
              <a:t>Accessibility</a:t>
            </a:r>
            <a:r>
              <a:rPr lang="en-US" dirty="0"/>
              <a:t>. Visiting a web page using voice reading software can be a very frustrating experience if the site does not use semantic markup.</a:t>
            </a:r>
          </a:p>
          <a:p>
            <a:pPr marL="342900" indent="-342900" algn="just">
              <a:buFont typeface="Wingdings" pitchFamily="2" charset="2"/>
              <a:buChar char="Ø"/>
            </a:pPr>
            <a:r>
              <a:rPr lang="en-US" b="1" dirty="0">
                <a:solidFill>
                  <a:schemeClr val="accent1"/>
                </a:solidFill>
              </a:rPr>
              <a:t>Search engine optimization</a:t>
            </a:r>
            <a:r>
              <a:rPr lang="en-US" dirty="0"/>
              <a:t>. Semantic markup provides better instructions for search engines: it tells them what things are important content on the site.</a:t>
            </a:r>
          </a:p>
        </p:txBody>
      </p:sp>
      <p:sp>
        <p:nvSpPr>
          <p:cNvPr id="4" name="Content Placeholder 3"/>
          <p:cNvSpPr>
            <a:spLocks noGrp="1"/>
          </p:cNvSpPr>
          <p:nvPr>
            <p:ph sz="quarter" idx="13"/>
          </p:nvPr>
        </p:nvSpPr>
        <p:spPr/>
        <p:txBody>
          <a:bodyPr>
            <a:normAutofit lnSpcReduction="10000"/>
          </a:bodyPr>
          <a:lstStyle/>
          <a:p>
            <a:r>
              <a:rPr lang="en-US" dirty="0"/>
              <a:t>Its advantages</a:t>
            </a:r>
          </a:p>
        </p:txBody>
      </p:sp>
    </p:spTree>
    <p:extLst>
      <p:ext uri="{BB962C8B-B14F-4D97-AF65-F5344CB8AC3E}">
        <p14:creationId xmlns:p14="http://schemas.microsoft.com/office/powerpoint/2010/main" val="2201437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STRUCTURE </a:t>
            </a:r>
            <a:r>
              <a:rPr lang="en-US" dirty="0"/>
              <a:t>OF HTML</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a:t>
            </a:r>
            <a:r>
              <a:rPr lang="en-US" dirty="0">
                <a:solidFill>
                  <a:schemeClr val="tx1"/>
                </a:solidFill>
              </a:rPr>
              <a:t>6</a:t>
            </a:r>
          </a:p>
        </p:txBody>
      </p:sp>
    </p:spTree>
    <p:extLst>
      <p:ext uri="{BB962C8B-B14F-4D97-AF65-F5344CB8AC3E}">
        <p14:creationId xmlns:p14="http://schemas.microsoft.com/office/powerpoint/2010/main" val="1368015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Simplest HTML document</a:t>
            </a:r>
          </a:p>
        </p:txBody>
      </p:sp>
      <p:sp>
        <p:nvSpPr>
          <p:cNvPr id="4" name="Content Placeholder 3"/>
          <p:cNvSpPr>
            <a:spLocks noGrp="1"/>
          </p:cNvSpPr>
          <p:nvPr>
            <p:ph idx="1"/>
          </p:nvPr>
        </p:nvSpPr>
        <p:spPr>
          <a:xfrm>
            <a:off x="990600" y="4999037"/>
            <a:ext cx="7086600" cy="1096963"/>
          </a:xfrm>
        </p:spPr>
        <p:txBody>
          <a:bodyPr>
            <a:normAutofit/>
          </a:bodyPr>
          <a:lstStyle/>
          <a:p>
            <a:pPr algn="just">
              <a:buFont typeface="Wingdings" pitchFamily="2" charset="2"/>
              <a:buChar char="Ø"/>
            </a:pPr>
            <a:r>
              <a:rPr lang="en-US" sz="1800" dirty="0"/>
              <a:t>The &lt;title&gt; element (Item) is used to provide a broad description of the content. The title is not displayed within the browser window. Instead, the title is typically displayed by the browser in its window and/or tab.</a:t>
            </a:r>
          </a:p>
        </p:txBody>
      </p:sp>
      <p:graphicFrame>
        <p:nvGraphicFramePr>
          <p:cNvPr id="8194" name="Object 2"/>
          <p:cNvGraphicFramePr>
            <a:graphicFrameLocks noChangeAspect="1"/>
          </p:cNvGraphicFramePr>
          <p:nvPr>
            <p:extLst>
              <p:ext uri="{D42A27DB-BD31-4B8C-83A1-F6EECF244321}">
                <p14:modId xmlns:p14="http://schemas.microsoft.com/office/powerpoint/2010/main" val="2884755789"/>
              </p:ext>
            </p:extLst>
          </p:nvPr>
        </p:nvGraphicFramePr>
        <p:xfrm>
          <a:off x="990600" y="1371600"/>
          <a:ext cx="6858000" cy="3505200"/>
        </p:xfrm>
        <a:graphic>
          <a:graphicData uri="http://schemas.openxmlformats.org/presentationml/2006/ole">
            <mc:AlternateContent xmlns:mc="http://schemas.openxmlformats.org/markup-compatibility/2006">
              <mc:Choice xmlns:v="urn:schemas-microsoft-com:vml" Requires="v">
                <p:oleObj name="Visio" r:id="rId2" imgW="5457226" imgH="2219257" progId="">
                  <p:embed/>
                </p:oleObj>
              </mc:Choice>
              <mc:Fallback>
                <p:oleObj name="Visio" r:id="rId2" imgW="5457226" imgH="2219257"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371600"/>
                        <a:ext cx="6858000" cy="350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T:\CompSci\Research\web development textbook\manuscript\misc-images\circle-01.png"/>
          <p:cNvPicPr/>
          <p:nvPr/>
        </p:nvPicPr>
        <p:blipFill>
          <a:blip r:embed="rId4" cstate="print">
            <a:clrChange>
              <a:clrFrom>
                <a:srgbClr val="FFFFFF"/>
              </a:clrFrom>
              <a:clrTo>
                <a:srgbClr val="FFFFFF">
                  <a:alpha val="0"/>
                </a:srgbClr>
              </a:clrTo>
            </a:clrChange>
          </a:blip>
          <a:srcRect/>
          <a:stretch>
            <a:fillRect/>
          </a:stretch>
        </p:blipFill>
        <p:spPr bwMode="auto">
          <a:xfrm>
            <a:off x="3124200" y="4648200"/>
            <a:ext cx="189230" cy="172720"/>
          </a:xfrm>
          <a:prstGeom prst="rect">
            <a:avLst/>
          </a:prstGeom>
          <a:noFill/>
          <a:ln w="9525">
            <a:noFill/>
            <a:miter lim="800000"/>
            <a:headEnd/>
            <a:tailEnd/>
          </a:ln>
        </p:spPr>
      </p:pic>
    </p:spTree>
    <p:extLst>
      <p:ext uri="{BB962C8B-B14F-4D97-AF65-F5344CB8AC3E}">
        <p14:creationId xmlns:p14="http://schemas.microsoft.com/office/powerpoint/2010/main" val="1030524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A more complete document</a:t>
            </a:r>
          </a:p>
        </p:txBody>
      </p:sp>
      <p:graphicFrame>
        <p:nvGraphicFramePr>
          <p:cNvPr id="9218" name="Object 2"/>
          <p:cNvGraphicFramePr>
            <a:graphicFrameLocks noChangeAspect="1"/>
          </p:cNvGraphicFramePr>
          <p:nvPr>
            <p:extLst>
              <p:ext uri="{D42A27DB-BD31-4B8C-83A1-F6EECF244321}">
                <p14:modId xmlns:p14="http://schemas.microsoft.com/office/powerpoint/2010/main" val="3805016761"/>
              </p:ext>
            </p:extLst>
          </p:nvPr>
        </p:nvGraphicFramePr>
        <p:xfrm>
          <a:off x="914400" y="1066800"/>
          <a:ext cx="7467600" cy="5486400"/>
        </p:xfrm>
        <a:graphic>
          <a:graphicData uri="http://schemas.openxmlformats.org/presentationml/2006/ole">
            <mc:AlternateContent xmlns:mc="http://schemas.openxmlformats.org/markup-compatibility/2006">
              <mc:Choice xmlns:v="urn:schemas-microsoft-com:vml" Requires="v">
                <p:oleObj name="Visio" r:id="rId2" imgW="7105577" imgH="2766438" progId="">
                  <p:embed/>
                </p:oleObj>
              </mc:Choice>
              <mc:Fallback>
                <p:oleObj name="Visio" r:id="rId2" imgW="7105577" imgH="2766438"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66800"/>
                        <a:ext cx="7467600"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33786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DOCTYPE</a:t>
            </a:r>
          </a:p>
        </p:txBody>
      </p:sp>
      <p:sp>
        <p:nvSpPr>
          <p:cNvPr id="3" name="Content Placeholder 2"/>
          <p:cNvSpPr>
            <a:spLocks noGrp="1"/>
          </p:cNvSpPr>
          <p:nvPr>
            <p:ph idx="1"/>
          </p:nvPr>
        </p:nvSpPr>
        <p:spPr>
          <a:xfrm>
            <a:off x="914400" y="1646237"/>
            <a:ext cx="7848600" cy="4525963"/>
          </a:xfrm>
        </p:spPr>
        <p:txBody>
          <a:bodyPr/>
          <a:lstStyle/>
          <a:p>
            <a:pPr marL="342900" indent="-342900" algn="just">
              <a:buFont typeface="Arial" pitchFamily="34" charset="0"/>
              <a:buChar char="•"/>
            </a:pPr>
            <a:r>
              <a:rPr lang="en-US" dirty="0"/>
              <a:t>Tells the browser (or any other client software that is reading this HTML document) what type of document it is about to process. </a:t>
            </a:r>
          </a:p>
          <a:p>
            <a:pPr marL="342900" indent="-342900" algn="just">
              <a:buFont typeface="Arial" pitchFamily="34" charset="0"/>
              <a:buChar char="•"/>
            </a:pPr>
            <a:r>
              <a:rPr lang="en-US" dirty="0"/>
              <a:t>Notice that it does not indicate what version of HTML is contained within the document: it only specifies that it contains HTML. </a:t>
            </a:r>
          </a:p>
        </p:txBody>
      </p:sp>
      <p:sp>
        <p:nvSpPr>
          <p:cNvPr id="4" name="Content Placeholder 3"/>
          <p:cNvSpPr>
            <a:spLocks noGrp="1"/>
          </p:cNvSpPr>
          <p:nvPr>
            <p:ph sz="quarter" idx="13"/>
          </p:nvPr>
        </p:nvSpPr>
        <p:spPr/>
        <p:txBody>
          <a:bodyPr>
            <a:normAutofit lnSpcReduction="10000"/>
          </a:bodyPr>
          <a:lstStyle/>
          <a:p>
            <a:r>
              <a:rPr lang="en-US" dirty="0"/>
              <a:t>(short for </a:t>
            </a:r>
            <a:r>
              <a:rPr lang="en-US" b="1" dirty="0"/>
              <a:t>Document Type Definition</a:t>
            </a:r>
            <a:r>
              <a:rPr lang="en-US" dirty="0"/>
              <a:t>)</a:t>
            </a:r>
          </a:p>
        </p:txBody>
      </p:sp>
      <p:pic>
        <p:nvPicPr>
          <p:cNvPr id="7" name="Picture 56"/>
          <p:cNvPicPr>
            <a:picLocks noChangeAspect="1" noChangeArrowheads="1"/>
          </p:cNvPicPr>
          <p:nvPr/>
        </p:nvPicPr>
        <p:blipFill>
          <a:blip r:embed="rId2" cstate="print"/>
          <a:srcRect/>
          <a:stretch>
            <a:fillRect/>
          </a:stretch>
        </p:blipFill>
        <p:spPr bwMode="auto">
          <a:xfrm>
            <a:off x="381000" y="304800"/>
            <a:ext cx="381000" cy="444500"/>
          </a:xfrm>
          <a:prstGeom prst="rect">
            <a:avLst/>
          </a:prstGeom>
          <a:noFill/>
          <a:ln w="9525">
            <a:miter lim="800000"/>
            <a:headEnd/>
            <a:tailEnd/>
          </a:ln>
          <a:effectLst/>
        </p:spPr>
      </p:pic>
      <p:graphicFrame>
        <p:nvGraphicFramePr>
          <p:cNvPr id="10243" name="Object 3"/>
          <p:cNvGraphicFramePr>
            <a:graphicFrameLocks noChangeAspect="1"/>
          </p:cNvGraphicFramePr>
          <p:nvPr>
            <p:extLst>
              <p:ext uri="{D42A27DB-BD31-4B8C-83A1-F6EECF244321}">
                <p14:modId xmlns:p14="http://schemas.microsoft.com/office/powerpoint/2010/main" val="2633190735"/>
              </p:ext>
            </p:extLst>
          </p:nvPr>
        </p:nvGraphicFramePr>
        <p:xfrm>
          <a:off x="2895600" y="3657600"/>
          <a:ext cx="6705600" cy="2611229"/>
        </p:xfrm>
        <a:graphic>
          <a:graphicData uri="http://schemas.openxmlformats.org/presentationml/2006/ole">
            <mc:AlternateContent xmlns:mc="http://schemas.openxmlformats.org/markup-compatibility/2006">
              <mc:Choice xmlns:v="urn:schemas-microsoft-com:vml" Requires="v">
                <p:oleObj name="Visio" r:id="rId3" imgW="7105577" imgH="2766438" progId="">
                  <p:embed/>
                </p:oleObj>
              </mc:Choice>
              <mc:Fallback>
                <p:oleObj name="Visio" r:id="rId3" imgW="7105577" imgH="2766438"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657600"/>
                        <a:ext cx="6705600" cy="2611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4806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Head, and Body</a:t>
            </a:r>
          </a:p>
        </p:txBody>
      </p:sp>
      <p:sp>
        <p:nvSpPr>
          <p:cNvPr id="3" name="Content Placeholder 2"/>
          <p:cNvSpPr>
            <a:spLocks noGrp="1"/>
          </p:cNvSpPr>
          <p:nvPr>
            <p:ph idx="1"/>
          </p:nvPr>
        </p:nvSpPr>
        <p:spPr>
          <a:xfrm>
            <a:off x="914400" y="1646237"/>
            <a:ext cx="7848600" cy="4525963"/>
          </a:xfrm>
        </p:spPr>
        <p:txBody>
          <a:bodyPr>
            <a:normAutofit/>
          </a:bodyPr>
          <a:lstStyle/>
          <a:p>
            <a:pPr marL="342900" indent="-342900" algn="just">
              <a:buFont typeface="Courier New" pitchFamily="49" charset="0"/>
              <a:buChar char="o"/>
            </a:pPr>
            <a:r>
              <a:rPr lang="en-US" dirty="0"/>
              <a:t>HTML5 does not require the use of the &lt;html&gt;, &lt;head&gt;, and &lt;body&gt;. </a:t>
            </a:r>
          </a:p>
          <a:p>
            <a:pPr marL="342900" indent="-342900" algn="just">
              <a:buFont typeface="Courier New" pitchFamily="49" charset="0"/>
              <a:buChar char="o"/>
            </a:pPr>
            <a:r>
              <a:rPr lang="en-US" dirty="0"/>
              <a:t>However, in XHTML they were required, and most web authors continue to use them. </a:t>
            </a:r>
          </a:p>
          <a:p>
            <a:pPr marL="342900" indent="-342900" algn="just">
              <a:buFont typeface="Courier New" pitchFamily="49" charset="0"/>
              <a:buChar char="o"/>
            </a:pPr>
            <a:r>
              <a:rPr lang="en-US" dirty="0"/>
              <a:t>The &lt;html&gt; element is sometimes called the </a:t>
            </a:r>
            <a:r>
              <a:rPr lang="en-US" b="1" dirty="0">
                <a:solidFill>
                  <a:schemeClr val="accent1"/>
                </a:solidFill>
              </a:rPr>
              <a:t>root element</a:t>
            </a:r>
            <a:r>
              <a:rPr lang="en-US" dirty="0"/>
              <a:t> as it contains all the other HTML elements in the document.</a:t>
            </a:r>
          </a:p>
        </p:txBody>
      </p:sp>
      <p:sp>
        <p:nvSpPr>
          <p:cNvPr id="4" name="Content Placeholder 3"/>
          <p:cNvSpPr>
            <a:spLocks noGrp="1"/>
          </p:cNvSpPr>
          <p:nvPr>
            <p:ph sz="quarter" idx="13"/>
          </p:nvPr>
        </p:nvSpPr>
        <p:spPr/>
        <p:txBody>
          <a:bodyPr>
            <a:normAutofit lnSpcReduction="10000"/>
          </a:bodyPr>
          <a:lstStyle/>
          <a:p>
            <a:endParaRPr lang="en-US"/>
          </a:p>
        </p:txBody>
      </p:sp>
      <p:pic>
        <p:nvPicPr>
          <p:cNvPr id="7" name="Picture 56"/>
          <p:cNvPicPr>
            <a:picLocks noChangeAspect="1" noChangeArrowheads="1"/>
          </p:cNvPicPr>
          <p:nvPr/>
        </p:nvPicPr>
        <p:blipFill>
          <a:blip r:embed="rId2" cstate="print"/>
          <a:srcRect/>
          <a:stretch>
            <a:fillRect/>
          </a:stretch>
        </p:blipFill>
        <p:spPr bwMode="auto">
          <a:xfrm>
            <a:off x="381000" y="3429000"/>
            <a:ext cx="381000" cy="444500"/>
          </a:xfrm>
          <a:prstGeom prst="rect">
            <a:avLst/>
          </a:prstGeom>
          <a:noFill/>
          <a:ln w="9525">
            <a:miter lim="800000"/>
            <a:headEnd/>
            <a:tailEnd/>
          </a:ln>
          <a:effectLst/>
        </p:spPr>
      </p:pic>
      <p:graphicFrame>
        <p:nvGraphicFramePr>
          <p:cNvPr id="11267" name="Object 3"/>
          <p:cNvGraphicFramePr>
            <a:graphicFrameLocks noChangeAspect="1"/>
          </p:cNvGraphicFramePr>
          <p:nvPr>
            <p:extLst>
              <p:ext uri="{D42A27DB-BD31-4B8C-83A1-F6EECF244321}">
                <p14:modId xmlns:p14="http://schemas.microsoft.com/office/powerpoint/2010/main" val="3341941122"/>
              </p:ext>
            </p:extLst>
          </p:nvPr>
        </p:nvGraphicFramePr>
        <p:xfrm>
          <a:off x="3378065" y="4267200"/>
          <a:ext cx="5765935" cy="2246313"/>
        </p:xfrm>
        <a:graphic>
          <a:graphicData uri="http://schemas.openxmlformats.org/presentationml/2006/ole">
            <mc:AlternateContent xmlns:mc="http://schemas.openxmlformats.org/markup-compatibility/2006">
              <mc:Choice xmlns:v="urn:schemas-microsoft-com:vml" Requires="v">
                <p:oleObj name="Visio" r:id="rId3" imgW="7105577" imgH="2766438" progId="">
                  <p:embed/>
                </p:oleObj>
              </mc:Choice>
              <mc:Fallback>
                <p:oleObj name="Visio" r:id="rId3" imgW="7105577" imgH="2766438"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065" y="4267200"/>
                        <a:ext cx="5765935" cy="224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38228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and Body</a:t>
            </a:r>
          </a:p>
        </p:txBody>
      </p:sp>
      <p:sp>
        <p:nvSpPr>
          <p:cNvPr id="3" name="Content Placeholder 2"/>
          <p:cNvSpPr>
            <a:spLocks noGrp="1"/>
          </p:cNvSpPr>
          <p:nvPr>
            <p:ph idx="1"/>
          </p:nvPr>
        </p:nvSpPr>
        <p:spPr>
          <a:xfrm>
            <a:off x="914400" y="1219201"/>
            <a:ext cx="7772400" cy="2438400"/>
          </a:xfrm>
        </p:spPr>
        <p:txBody>
          <a:bodyPr>
            <a:normAutofit/>
          </a:bodyPr>
          <a:lstStyle/>
          <a:p>
            <a:pPr algn="just">
              <a:buFont typeface="Wingdings" pitchFamily="2" charset="2"/>
              <a:buChar char="v"/>
            </a:pPr>
            <a:r>
              <a:rPr lang="en-US" dirty="0"/>
              <a:t>HTML pages are divided into two sections: the </a:t>
            </a:r>
            <a:r>
              <a:rPr lang="en-US" b="1" dirty="0">
                <a:solidFill>
                  <a:schemeClr val="accent1"/>
                </a:solidFill>
              </a:rPr>
              <a:t>head</a:t>
            </a:r>
            <a:r>
              <a:rPr lang="en-US" dirty="0"/>
              <a:t> and the </a:t>
            </a:r>
            <a:r>
              <a:rPr lang="en-US" b="1" dirty="0">
                <a:solidFill>
                  <a:schemeClr val="accent1"/>
                </a:solidFill>
              </a:rPr>
              <a:t>body</a:t>
            </a:r>
            <a:r>
              <a:rPr lang="en-US" dirty="0"/>
              <a:t>, which correspond to the &lt;head&gt; and &lt;body&gt; elements. </a:t>
            </a:r>
          </a:p>
          <a:p>
            <a:pPr algn="just">
              <a:buFont typeface="Wingdings" pitchFamily="2" charset="2"/>
              <a:buChar char="v"/>
            </a:pPr>
            <a:r>
              <a:rPr lang="en-US" dirty="0"/>
              <a:t>The head contains descriptive elements </a:t>
            </a:r>
            <a:r>
              <a:rPr lang="en-US" i="1" dirty="0"/>
              <a:t>about</a:t>
            </a:r>
            <a:r>
              <a:rPr lang="en-US" dirty="0"/>
              <a:t> the document.</a:t>
            </a:r>
          </a:p>
          <a:p>
            <a:pPr algn="just">
              <a:buFont typeface="Wingdings" pitchFamily="2" charset="2"/>
              <a:buChar char="v"/>
            </a:pPr>
            <a:r>
              <a:rPr lang="en-US" dirty="0"/>
              <a:t>The body contains content that will be displayed by the browser.</a:t>
            </a:r>
          </a:p>
        </p:txBody>
      </p:sp>
      <p:sp>
        <p:nvSpPr>
          <p:cNvPr id="4" name="Content Placeholder 3"/>
          <p:cNvSpPr>
            <a:spLocks noGrp="1"/>
          </p:cNvSpPr>
          <p:nvPr>
            <p:ph sz="quarter" idx="13"/>
          </p:nvPr>
        </p:nvSpPr>
        <p:spPr/>
        <p:txBody>
          <a:bodyPr>
            <a:normAutofit lnSpcReduction="10000"/>
          </a:bodyPr>
          <a:lstStyle/>
          <a:p>
            <a:endParaRPr lang="en-US"/>
          </a:p>
        </p:txBody>
      </p:sp>
      <p:pic>
        <p:nvPicPr>
          <p:cNvPr id="9" name="Picture 85"/>
          <p:cNvPicPr>
            <a:picLocks noChangeAspect="1" noChangeArrowheads="1"/>
          </p:cNvPicPr>
          <p:nvPr/>
        </p:nvPicPr>
        <p:blipFill>
          <a:blip r:embed="rId3" cstate="print"/>
          <a:srcRect/>
          <a:stretch>
            <a:fillRect/>
          </a:stretch>
        </p:blipFill>
        <p:spPr bwMode="auto">
          <a:xfrm>
            <a:off x="609600" y="1854200"/>
            <a:ext cx="304800" cy="355600"/>
          </a:xfrm>
          <a:prstGeom prst="rect">
            <a:avLst/>
          </a:prstGeom>
          <a:noFill/>
          <a:ln w="9525">
            <a:miter lim="800000"/>
            <a:headEnd/>
            <a:tailEnd/>
          </a:ln>
          <a:effectLst/>
        </p:spPr>
      </p:pic>
      <p:pic>
        <p:nvPicPr>
          <p:cNvPr id="8" name="Picture 86"/>
          <p:cNvPicPr>
            <a:picLocks noChangeAspect="1" noChangeArrowheads="1"/>
          </p:cNvPicPr>
          <p:nvPr/>
        </p:nvPicPr>
        <p:blipFill>
          <a:blip r:embed="rId4" cstate="print"/>
          <a:srcRect/>
          <a:stretch>
            <a:fillRect/>
          </a:stretch>
        </p:blipFill>
        <p:spPr bwMode="auto">
          <a:xfrm>
            <a:off x="609600" y="2844800"/>
            <a:ext cx="304800" cy="355600"/>
          </a:xfrm>
          <a:prstGeom prst="rect">
            <a:avLst/>
          </a:prstGeom>
          <a:noFill/>
          <a:ln w="9525">
            <a:miter lim="800000"/>
            <a:headEnd/>
            <a:tailEnd/>
          </a:ln>
          <a:effectLst/>
        </p:spPr>
      </p:pic>
      <p:graphicFrame>
        <p:nvGraphicFramePr>
          <p:cNvPr id="12294" name="Object 6"/>
          <p:cNvGraphicFramePr>
            <a:graphicFrameLocks noChangeAspect="1"/>
          </p:cNvGraphicFramePr>
          <p:nvPr>
            <p:extLst>
              <p:ext uri="{D42A27DB-BD31-4B8C-83A1-F6EECF244321}">
                <p14:modId xmlns:p14="http://schemas.microsoft.com/office/powerpoint/2010/main" val="465448580"/>
              </p:ext>
            </p:extLst>
          </p:nvPr>
        </p:nvGraphicFramePr>
        <p:xfrm>
          <a:off x="1300291" y="3352800"/>
          <a:ext cx="7157909" cy="3160713"/>
        </p:xfrm>
        <a:graphic>
          <a:graphicData uri="http://schemas.openxmlformats.org/presentationml/2006/ole">
            <mc:AlternateContent xmlns:mc="http://schemas.openxmlformats.org/markup-compatibility/2006">
              <mc:Choice xmlns:v="urn:schemas-microsoft-com:vml" Requires="v">
                <p:oleObj name="Visio" r:id="rId5" imgW="7105577" imgH="2766438" progId="">
                  <p:embed/>
                </p:oleObj>
              </mc:Choice>
              <mc:Fallback>
                <p:oleObj name="Visio" r:id="rId5" imgW="7105577" imgH="2766438" progId="">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0291" y="3352800"/>
                        <a:ext cx="7157909" cy="316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72561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head</a:t>
            </a:r>
          </a:p>
        </p:txBody>
      </p:sp>
      <p:sp>
        <p:nvSpPr>
          <p:cNvPr id="3" name="Content Placeholder 2"/>
          <p:cNvSpPr>
            <a:spLocks noGrp="1"/>
          </p:cNvSpPr>
          <p:nvPr>
            <p:ph idx="1"/>
          </p:nvPr>
        </p:nvSpPr>
        <p:spPr>
          <a:xfrm>
            <a:off x="838200" y="1371600"/>
            <a:ext cx="7848600" cy="2011363"/>
          </a:xfrm>
        </p:spPr>
        <p:txBody>
          <a:bodyPr/>
          <a:lstStyle/>
          <a:p>
            <a:pPr algn="just">
              <a:buFont typeface="Wingdings" pitchFamily="2" charset="2"/>
              <a:buChar char="Ø"/>
            </a:pPr>
            <a:r>
              <a:rPr lang="en-US" dirty="0"/>
              <a:t>You will notice that the &lt;head&gt; element contains a variety of additional elements. </a:t>
            </a:r>
          </a:p>
          <a:p>
            <a:pPr algn="just">
              <a:buFont typeface="Wingdings" pitchFamily="2" charset="2"/>
              <a:buChar char="Ø"/>
            </a:pPr>
            <a:r>
              <a:rPr lang="en-US" dirty="0"/>
              <a:t>The first of these is the &lt;meta&gt; element. Our example declares that the character encoding for the document is UTF-8. </a:t>
            </a:r>
          </a:p>
        </p:txBody>
      </p:sp>
      <p:sp>
        <p:nvSpPr>
          <p:cNvPr id="4" name="Content Placeholder 3"/>
          <p:cNvSpPr>
            <a:spLocks noGrp="1"/>
          </p:cNvSpPr>
          <p:nvPr>
            <p:ph sz="quarter" idx="13"/>
          </p:nvPr>
        </p:nvSpPr>
        <p:spPr/>
        <p:txBody>
          <a:bodyPr>
            <a:normAutofit lnSpcReduction="10000"/>
          </a:bodyPr>
          <a:lstStyle/>
          <a:p>
            <a:r>
              <a:rPr lang="en-US" dirty="0"/>
              <a:t>There are no brains</a:t>
            </a:r>
          </a:p>
        </p:txBody>
      </p:sp>
      <p:pic>
        <p:nvPicPr>
          <p:cNvPr id="7" name="Picture 56"/>
          <p:cNvPicPr>
            <a:picLocks noChangeAspect="1" noChangeArrowheads="1"/>
          </p:cNvPicPr>
          <p:nvPr/>
        </p:nvPicPr>
        <p:blipFill>
          <a:blip r:embed="rId2" cstate="print"/>
          <a:srcRect/>
          <a:stretch>
            <a:fillRect/>
          </a:stretch>
        </p:blipFill>
        <p:spPr bwMode="auto">
          <a:xfrm>
            <a:off x="457200" y="2362200"/>
            <a:ext cx="292100" cy="342900"/>
          </a:xfrm>
          <a:prstGeom prst="rect">
            <a:avLst/>
          </a:prstGeom>
          <a:noFill/>
          <a:ln w="9525">
            <a:miter lim="800000"/>
            <a:headEnd/>
            <a:tailEnd/>
          </a:ln>
          <a:effectLst/>
        </p:spPr>
      </p:pic>
      <p:graphicFrame>
        <p:nvGraphicFramePr>
          <p:cNvPr id="13315" name="Object 3"/>
          <p:cNvGraphicFramePr>
            <a:graphicFrameLocks noChangeAspect="1"/>
          </p:cNvGraphicFramePr>
          <p:nvPr>
            <p:extLst>
              <p:ext uri="{D42A27DB-BD31-4B8C-83A1-F6EECF244321}">
                <p14:modId xmlns:p14="http://schemas.microsoft.com/office/powerpoint/2010/main" val="3504419662"/>
              </p:ext>
            </p:extLst>
          </p:nvPr>
        </p:nvGraphicFramePr>
        <p:xfrm>
          <a:off x="685800" y="3200400"/>
          <a:ext cx="7135090" cy="3313113"/>
        </p:xfrm>
        <a:graphic>
          <a:graphicData uri="http://schemas.openxmlformats.org/presentationml/2006/ole">
            <mc:AlternateContent xmlns:mc="http://schemas.openxmlformats.org/markup-compatibility/2006">
              <mc:Choice xmlns:v="urn:schemas-microsoft-com:vml" Requires="v">
                <p:oleObj name="Visio" r:id="rId3" imgW="7105577" imgH="2766438" progId="">
                  <p:embed/>
                </p:oleObj>
              </mc:Choice>
              <mc:Fallback>
                <p:oleObj name="Visio" r:id="rId3" imgW="7105577" imgH="2766438"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200400"/>
                        <a:ext cx="7135090" cy="331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5088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head</a:t>
            </a:r>
          </a:p>
        </p:txBody>
      </p:sp>
      <p:sp>
        <p:nvSpPr>
          <p:cNvPr id="3" name="Content Placeholder 2"/>
          <p:cNvSpPr>
            <a:spLocks noGrp="1"/>
          </p:cNvSpPr>
          <p:nvPr>
            <p:ph idx="1"/>
          </p:nvPr>
        </p:nvSpPr>
        <p:spPr>
          <a:xfrm>
            <a:off x="914400" y="1295401"/>
            <a:ext cx="7848600" cy="1295400"/>
          </a:xfrm>
        </p:spPr>
        <p:txBody>
          <a:bodyPr>
            <a:normAutofit lnSpcReduction="10000"/>
          </a:bodyPr>
          <a:lstStyle/>
          <a:p>
            <a:pPr algn="just"/>
            <a:r>
              <a:rPr lang="en-US" dirty="0"/>
              <a:t>Our example specifies an external CSS style sheet file that is used with this document. </a:t>
            </a:r>
          </a:p>
          <a:p>
            <a:pPr algn="just"/>
            <a:r>
              <a:rPr lang="en-US" dirty="0"/>
              <a:t>It also references an external Javascript file. </a:t>
            </a:r>
          </a:p>
        </p:txBody>
      </p:sp>
      <p:sp>
        <p:nvSpPr>
          <p:cNvPr id="4" name="Content Placeholder 3"/>
          <p:cNvSpPr>
            <a:spLocks noGrp="1"/>
          </p:cNvSpPr>
          <p:nvPr>
            <p:ph sz="quarter" idx="13"/>
          </p:nvPr>
        </p:nvSpPr>
        <p:spPr/>
        <p:txBody>
          <a:bodyPr>
            <a:normAutofit lnSpcReduction="10000"/>
          </a:bodyPr>
          <a:lstStyle/>
          <a:p>
            <a:r>
              <a:rPr lang="en-US" dirty="0"/>
              <a:t>No brains but </a:t>
            </a:r>
            <a:r>
              <a:rPr lang="en-US" dirty="0" err="1"/>
              <a:t>metas</a:t>
            </a:r>
            <a:r>
              <a:rPr lang="en-US" dirty="0"/>
              <a:t>, styles and </a:t>
            </a:r>
            <a:r>
              <a:rPr lang="en-US" dirty="0" err="1"/>
              <a:t>javascripts</a:t>
            </a:r>
            <a:endParaRPr lang="en-US" dirty="0"/>
          </a:p>
        </p:txBody>
      </p:sp>
      <p:pic>
        <p:nvPicPr>
          <p:cNvPr id="8" name="Picture 83"/>
          <p:cNvPicPr>
            <a:picLocks noChangeAspect="1" noChangeArrowheads="1"/>
          </p:cNvPicPr>
          <p:nvPr/>
        </p:nvPicPr>
        <p:blipFill>
          <a:blip r:embed="rId2" cstate="print"/>
          <a:srcRect/>
          <a:stretch>
            <a:fillRect/>
          </a:stretch>
        </p:blipFill>
        <p:spPr bwMode="auto">
          <a:xfrm>
            <a:off x="457200" y="1295400"/>
            <a:ext cx="317500" cy="381000"/>
          </a:xfrm>
          <a:prstGeom prst="rect">
            <a:avLst/>
          </a:prstGeom>
          <a:noFill/>
          <a:ln w="9525">
            <a:miter lim="800000"/>
            <a:headEnd/>
            <a:tailEnd/>
          </a:ln>
          <a:effectLst/>
        </p:spPr>
      </p:pic>
      <p:pic>
        <p:nvPicPr>
          <p:cNvPr id="9" name="Picture 84"/>
          <p:cNvPicPr>
            <a:picLocks noChangeAspect="1" noChangeArrowheads="1"/>
          </p:cNvPicPr>
          <p:nvPr/>
        </p:nvPicPr>
        <p:blipFill>
          <a:blip r:embed="rId3" cstate="print"/>
          <a:srcRect/>
          <a:stretch>
            <a:fillRect/>
          </a:stretch>
        </p:blipFill>
        <p:spPr bwMode="auto">
          <a:xfrm>
            <a:off x="457200" y="2057400"/>
            <a:ext cx="317500" cy="381000"/>
          </a:xfrm>
          <a:prstGeom prst="rect">
            <a:avLst/>
          </a:prstGeom>
          <a:noFill/>
          <a:ln w="9525">
            <a:miter lim="800000"/>
            <a:headEnd/>
            <a:tailEnd/>
          </a:ln>
          <a:effectLst/>
        </p:spPr>
      </p:pic>
      <p:graphicFrame>
        <p:nvGraphicFramePr>
          <p:cNvPr id="14340" name="Object 4"/>
          <p:cNvGraphicFramePr>
            <a:graphicFrameLocks noChangeAspect="1"/>
          </p:cNvGraphicFramePr>
          <p:nvPr>
            <p:extLst>
              <p:ext uri="{D42A27DB-BD31-4B8C-83A1-F6EECF244321}">
                <p14:modId xmlns:p14="http://schemas.microsoft.com/office/powerpoint/2010/main" val="4038323700"/>
              </p:ext>
            </p:extLst>
          </p:nvPr>
        </p:nvGraphicFramePr>
        <p:xfrm>
          <a:off x="1371600" y="2514600"/>
          <a:ext cx="6939496" cy="3998913"/>
        </p:xfrm>
        <a:graphic>
          <a:graphicData uri="http://schemas.openxmlformats.org/presentationml/2006/ole">
            <mc:AlternateContent xmlns:mc="http://schemas.openxmlformats.org/markup-compatibility/2006">
              <mc:Choice xmlns:v="urn:schemas-microsoft-com:vml" Requires="v">
                <p:oleObj name="Visio" r:id="rId4" imgW="7105577" imgH="2766438" progId="">
                  <p:embed/>
                </p:oleObj>
              </mc:Choice>
              <mc:Fallback>
                <p:oleObj name="Visio" r:id="rId4" imgW="7105577" imgH="2766438" progId="">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514600"/>
                        <a:ext cx="6939496" cy="3998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49941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QUICK TOUR </a:t>
            </a:r>
            <a:r>
              <a:rPr lang="en-US" dirty="0"/>
              <a:t>OF HTML</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a:t>
            </a:r>
            <a:r>
              <a:rPr lang="en-US" dirty="0">
                <a:solidFill>
                  <a:schemeClr val="tx1"/>
                </a:solidFill>
              </a:rPr>
              <a:t>6</a:t>
            </a:r>
          </a:p>
        </p:txBody>
      </p:sp>
    </p:spTree>
    <p:extLst>
      <p:ext uri="{BB962C8B-B14F-4D97-AF65-F5344CB8AC3E}">
        <p14:creationId xmlns:p14="http://schemas.microsoft.com/office/powerpoint/2010/main" val="1978851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2313" y="2871787"/>
            <a:ext cx="7772400" cy="1362075"/>
          </a:xfrm>
        </p:spPr>
        <p:txBody>
          <a:bodyPr>
            <a:normAutofit/>
          </a:bodyPr>
          <a:lstStyle/>
          <a:p>
            <a:r>
              <a:rPr lang="en-US" dirty="0"/>
              <a:t>HTML defined + its history</a:t>
            </a:r>
          </a:p>
        </p:txBody>
      </p:sp>
      <p:sp>
        <p:nvSpPr>
          <p:cNvPr id="4" name="Text Placeholder 3"/>
          <p:cNvSpPr>
            <a:spLocks noGrp="1"/>
          </p:cNvSpPr>
          <p:nvPr>
            <p:ph type="body" idx="1"/>
          </p:nvPr>
        </p:nvSpPr>
        <p:spPr>
          <a:xfrm>
            <a:off x="722313" y="1371600"/>
            <a:ext cx="7772400" cy="1500187"/>
          </a:xfrm>
        </p:spPr>
        <p:txBody>
          <a:bodyPr/>
          <a:lstStyle/>
          <a:p>
            <a:r>
              <a:rPr lang="en-US" dirty="0"/>
              <a:t>Section </a:t>
            </a:r>
            <a:r>
              <a:rPr lang="en-US" dirty="0">
                <a:solidFill>
                  <a:schemeClr val="accent1"/>
                </a:solidFill>
              </a:rPr>
              <a:t>1</a:t>
            </a:r>
            <a:r>
              <a:rPr lang="en-US" dirty="0"/>
              <a:t> of </a:t>
            </a:r>
            <a:r>
              <a:rPr lang="en-US" dirty="0">
                <a:solidFill>
                  <a:schemeClr val="tx1"/>
                </a:solidFill>
              </a:rPr>
              <a:t>6</a:t>
            </a:r>
          </a:p>
        </p:txBody>
      </p:sp>
    </p:spTree>
    <p:extLst>
      <p:ext uri="{BB962C8B-B14F-4D97-AF65-F5344CB8AC3E}">
        <p14:creationId xmlns:p14="http://schemas.microsoft.com/office/powerpoint/2010/main" val="323961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a quick tour?</a:t>
            </a:r>
          </a:p>
        </p:txBody>
      </p:sp>
      <p:sp>
        <p:nvSpPr>
          <p:cNvPr id="5" name="Content Placeholder 4"/>
          <p:cNvSpPr>
            <a:spLocks noGrp="1"/>
          </p:cNvSpPr>
          <p:nvPr>
            <p:ph idx="1"/>
          </p:nvPr>
        </p:nvSpPr>
        <p:spPr>
          <a:xfrm>
            <a:off x="914400" y="1722437"/>
            <a:ext cx="7239000" cy="2392363"/>
          </a:xfrm>
        </p:spPr>
        <p:txBody>
          <a:bodyPr/>
          <a:lstStyle/>
          <a:p>
            <a:pPr algn="just">
              <a:buFont typeface="Wingdings" pitchFamily="2" charset="2"/>
              <a:buChar char="Ø"/>
            </a:pPr>
            <a:r>
              <a:rPr lang="en-US" dirty="0"/>
              <a:t>HTML5 contains many structural and presentation elements – too many to completely cover in this presentation. </a:t>
            </a:r>
          </a:p>
          <a:p>
            <a:pPr algn="just">
              <a:buFont typeface="Wingdings" pitchFamily="2" charset="2"/>
              <a:buChar char="Ø"/>
            </a:pPr>
            <a:r>
              <a:rPr lang="en-US" dirty="0"/>
              <a:t>Rather than comprehensively cover all these elements, this presentation will provide a quick overview of the most common elements.</a:t>
            </a:r>
          </a:p>
        </p:txBody>
      </p:sp>
      <p:sp>
        <p:nvSpPr>
          <p:cNvPr id="6" name="Content Placeholder 5"/>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413714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lstStyle/>
          <a:p>
            <a:r>
              <a:rPr lang="en-US" dirty="0"/>
              <a:t>Sample Document</a:t>
            </a:r>
          </a:p>
        </p:txBody>
      </p:sp>
      <p:graphicFrame>
        <p:nvGraphicFramePr>
          <p:cNvPr id="16386" name="Object 2"/>
          <p:cNvGraphicFramePr>
            <a:graphicFrameLocks noChangeAspect="1"/>
          </p:cNvGraphicFramePr>
          <p:nvPr>
            <p:extLst>
              <p:ext uri="{D42A27DB-BD31-4B8C-83A1-F6EECF244321}">
                <p14:modId xmlns:p14="http://schemas.microsoft.com/office/powerpoint/2010/main" val="4199980225"/>
              </p:ext>
            </p:extLst>
          </p:nvPr>
        </p:nvGraphicFramePr>
        <p:xfrm>
          <a:off x="457200" y="1143000"/>
          <a:ext cx="5313204" cy="5486400"/>
        </p:xfrm>
        <a:graphic>
          <a:graphicData uri="http://schemas.openxmlformats.org/presentationml/2006/ole">
            <mc:AlternateContent xmlns:mc="http://schemas.openxmlformats.org/markup-compatibility/2006">
              <mc:Choice xmlns:v="urn:schemas-microsoft-com:vml" Requires="v">
                <p:oleObj name="Visio" r:id="rId2" imgW="6105545" imgH="4991100" progId="">
                  <p:embed/>
                </p:oleObj>
              </mc:Choice>
              <mc:Fallback>
                <p:oleObj name="Visio" r:id="rId2" imgW="6105545" imgH="4991100"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5313204"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387" name="Picture 3" descr="T:\CompSci\Research\web development textbook\manuscript\chapter02\images\figure02-12.tif"/>
          <p:cNvPicPr>
            <a:picLocks noChangeAspect="1" noChangeArrowheads="1"/>
          </p:cNvPicPr>
          <p:nvPr/>
        </p:nvPicPr>
        <p:blipFill>
          <a:blip r:embed="rId4" cstate="print"/>
          <a:srcRect/>
          <a:stretch>
            <a:fillRect/>
          </a:stretch>
        </p:blipFill>
        <p:spPr bwMode="auto">
          <a:xfrm>
            <a:off x="5867400" y="1371600"/>
            <a:ext cx="2684463" cy="5105400"/>
          </a:xfrm>
          <a:prstGeom prst="rect">
            <a:avLst/>
          </a:prstGeom>
          <a:noFill/>
        </p:spPr>
      </p:pic>
    </p:spTree>
    <p:extLst>
      <p:ext uri="{BB962C8B-B14F-4D97-AF65-F5344CB8AC3E}">
        <p14:creationId xmlns:p14="http://schemas.microsoft.com/office/powerpoint/2010/main" val="4153987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Headings</a:t>
            </a:r>
          </a:p>
        </p:txBody>
      </p:sp>
      <p:sp>
        <p:nvSpPr>
          <p:cNvPr id="4" name="Content Placeholder 3"/>
          <p:cNvSpPr>
            <a:spLocks noGrp="1"/>
          </p:cNvSpPr>
          <p:nvPr>
            <p:ph idx="1"/>
          </p:nvPr>
        </p:nvSpPr>
        <p:spPr>
          <a:xfrm>
            <a:off x="228600" y="1646237"/>
            <a:ext cx="4267200" cy="4525963"/>
          </a:xfrm>
        </p:spPr>
        <p:txBody>
          <a:bodyPr/>
          <a:lstStyle/>
          <a:p>
            <a:pPr algn="just">
              <a:buFont typeface="Wingdings" pitchFamily="2" charset="2"/>
              <a:buChar char="v"/>
            </a:pPr>
            <a:r>
              <a:rPr lang="en-US" dirty="0"/>
              <a:t>HTML provides six levels of heading (</a:t>
            </a:r>
            <a:r>
              <a:rPr lang="en-US" b="1" dirty="0"/>
              <a:t>h1, h2, h3</a:t>
            </a:r>
            <a:r>
              <a:rPr lang="en-US" dirty="0"/>
              <a:t>, …), with the higher heading number indicating a heading of less importance. </a:t>
            </a:r>
          </a:p>
          <a:p>
            <a:pPr algn="just">
              <a:buFont typeface="Wingdings" pitchFamily="2" charset="2"/>
              <a:buChar char="v"/>
            </a:pPr>
            <a:r>
              <a:rPr lang="en-US" dirty="0"/>
              <a:t>Headings are an essential way for document authors use to show their readers the structure of the document. </a:t>
            </a:r>
          </a:p>
        </p:txBody>
      </p:sp>
      <p:sp>
        <p:nvSpPr>
          <p:cNvPr id="5" name="Content Placeholder 4"/>
          <p:cNvSpPr>
            <a:spLocks noGrp="1"/>
          </p:cNvSpPr>
          <p:nvPr>
            <p:ph sz="quarter" idx="13"/>
          </p:nvPr>
        </p:nvSpPr>
        <p:spPr/>
        <p:txBody>
          <a:bodyPr>
            <a:normAutofit lnSpcReduction="10000"/>
          </a:bodyPr>
          <a:lstStyle/>
          <a:p>
            <a:r>
              <a:rPr lang="en-US" dirty="0"/>
              <a:t>&lt;h1&gt;, &lt;h2&gt;, &lt;h3&gt;, etc</a:t>
            </a:r>
          </a:p>
        </p:txBody>
      </p:sp>
      <p:pic>
        <p:nvPicPr>
          <p:cNvPr id="17410" name="Picture 2" descr="T:\CompSci\Research\web development textbook\manuscript\chapter02\images\figure02-13.tif"/>
          <p:cNvPicPr>
            <a:picLocks noChangeAspect="1" noChangeArrowheads="1"/>
          </p:cNvPicPr>
          <p:nvPr/>
        </p:nvPicPr>
        <p:blipFill>
          <a:blip r:embed="rId2" cstate="print"/>
          <a:srcRect/>
          <a:stretch>
            <a:fillRect/>
          </a:stretch>
        </p:blipFill>
        <p:spPr bwMode="auto">
          <a:xfrm>
            <a:off x="4665828" y="0"/>
            <a:ext cx="4478172" cy="6553200"/>
          </a:xfrm>
          <a:prstGeom prst="rect">
            <a:avLst/>
          </a:prstGeom>
          <a:noFill/>
        </p:spPr>
      </p:pic>
      <p:pic>
        <p:nvPicPr>
          <p:cNvPr id="7" name="Picture 30"/>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spTree>
    <p:extLst>
      <p:ext uri="{BB962C8B-B14F-4D97-AF65-F5344CB8AC3E}">
        <p14:creationId xmlns:p14="http://schemas.microsoft.com/office/powerpoint/2010/main" val="450112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Headings</a:t>
            </a:r>
          </a:p>
        </p:txBody>
      </p:sp>
      <p:sp>
        <p:nvSpPr>
          <p:cNvPr id="3" name="Content Placeholder 2"/>
          <p:cNvSpPr>
            <a:spLocks noGrp="1"/>
          </p:cNvSpPr>
          <p:nvPr>
            <p:ph idx="1"/>
          </p:nvPr>
        </p:nvSpPr>
        <p:spPr>
          <a:xfrm>
            <a:off x="914400" y="1646237"/>
            <a:ext cx="2819400" cy="4525963"/>
          </a:xfrm>
        </p:spPr>
        <p:txBody>
          <a:bodyPr/>
          <a:lstStyle/>
          <a:p>
            <a:pPr algn="just">
              <a:buFont typeface="Wingdings" pitchFamily="2" charset="2"/>
              <a:buChar char="v"/>
            </a:pPr>
            <a:r>
              <a:rPr lang="en-US" dirty="0"/>
              <a:t>The browser has its own default styling for each heading level.</a:t>
            </a:r>
          </a:p>
          <a:p>
            <a:pPr algn="just">
              <a:buFont typeface="Wingdings" pitchFamily="2" charset="2"/>
              <a:buChar char="v"/>
            </a:pPr>
            <a:r>
              <a:rPr lang="en-US" dirty="0"/>
              <a:t>However, these are easily modified and customized via CSS.</a:t>
            </a:r>
          </a:p>
        </p:txBody>
      </p:sp>
      <p:sp>
        <p:nvSpPr>
          <p:cNvPr id="4" name="Content Placeholder 3"/>
          <p:cNvSpPr>
            <a:spLocks noGrp="1"/>
          </p:cNvSpPr>
          <p:nvPr>
            <p:ph sz="quarter" idx="13"/>
          </p:nvPr>
        </p:nvSpPr>
        <p:spPr/>
        <p:txBody>
          <a:bodyPr>
            <a:normAutofit lnSpcReduction="10000"/>
          </a:bodyPr>
          <a:lstStyle/>
          <a:p>
            <a:endParaRPr lang="en-US"/>
          </a:p>
        </p:txBody>
      </p:sp>
      <p:pic>
        <p:nvPicPr>
          <p:cNvPr id="18434" name="Picture 2" descr="T:\CompSci\Research\web development textbook\manuscript\chapter02\images\Figure02-14.tif"/>
          <p:cNvPicPr>
            <a:picLocks noChangeAspect="1" noChangeArrowheads="1"/>
          </p:cNvPicPr>
          <p:nvPr/>
        </p:nvPicPr>
        <p:blipFill>
          <a:blip r:embed="rId2" cstate="print"/>
          <a:srcRect/>
          <a:stretch>
            <a:fillRect/>
          </a:stretch>
        </p:blipFill>
        <p:spPr bwMode="auto">
          <a:xfrm>
            <a:off x="3886200" y="1066800"/>
            <a:ext cx="4856162" cy="5450961"/>
          </a:xfrm>
          <a:prstGeom prst="rect">
            <a:avLst/>
          </a:prstGeom>
          <a:noFill/>
        </p:spPr>
      </p:pic>
    </p:spTree>
    <p:extLst>
      <p:ext uri="{BB962C8B-B14F-4D97-AF65-F5344CB8AC3E}">
        <p14:creationId xmlns:p14="http://schemas.microsoft.com/office/powerpoint/2010/main" val="3244384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Headings</a:t>
            </a:r>
          </a:p>
        </p:txBody>
      </p:sp>
      <p:sp>
        <p:nvSpPr>
          <p:cNvPr id="3" name="Content Placeholder 2"/>
          <p:cNvSpPr>
            <a:spLocks noGrp="1"/>
          </p:cNvSpPr>
          <p:nvPr>
            <p:ph idx="1"/>
          </p:nvPr>
        </p:nvSpPr>
        <p:spPr>
          <a:xfrm>
            <a:off x="914400" y="1646237"/>
            <a:ext cx="7467600" cy="4525963"/>
          </a:xfrm>
        </p:spPr>
        <p:txBody>
          <a:bodyPr/>
          <a:lstStyle/>
          <a:p>
            <a:pPr marL="342900" indent="-342900" algn="just">
              <a:buFont typeface="Wingdings" pitchFamily="2" charset="2"/>
              <a:buChar char="Ø"/>
            </a:pPr>
            <a:r>
              <a:rPr lang="en-US" dirty="0"/>
              <a:t>In practice, specify a heading level that is semantically accurate.</a:t>
            </a:r>
          </a:p>
          <a:p>
            <a:pPr marL="342900" indent="-342900" algn="just">
              <a:buFont typeface="Wingdings" pitchFamily="2" charset="2"/>
              <a:buChar char="Ø"/>
            </a:pPr>
            <a:r>
              <a:rPr lang="en-US" dirty="0"/>
              <a:t>Do not choose a heading level because of its default presentation </a:t>
            </a:r>
          </a:p>
          <a:p>
            <a:pPr marL="804863" lvl="1" indent="-342900" algn="just">
              <a:buFont typeface="Arial" panose="020B0604020202020204" pitchFamily="34" charset="0"/>
              <a:buChar char="•"/>
            </a:pPr>
            <a:r>
              <a:rPr lang="en-US" dirty="0"/>
              <a:t>e.g., choosing &lt;h3&gt; because you want your text to be bold and 16pt </a:t>
            </a:r>
          </a:p>
          <a:p>
            <a:pPr marL="342900" indent="-342900" algn="just">
              <a:buFont typeface="Wingdings" pitchFamily="2" charset="2"/>
              <a:buChar char="Ø"/>
            </a:pPr>
            <a:r>
              <a:rPr lang="en-US" dirty="0"/>
              <a:t>Rather, choose the heading level because it is appropriate </a:t>
            </a:r>
          </a:p>
          <a:p>
            <a:pPr marL="804863" lvl="1" indent="-342900" algn="just">
              <a:buFont typeface="Arial" panose="020B0604020202020204" pitchFamily="34" charset="0"/>
              <a:buChar char="•"/>
            </a:pPr>
            <a:r>
              <a:rPr lang="en-US" dirty="0"/>
              <a:t>e.g., choosing &lt;h3&gt; because it is a third level heading and not a primary or secondary heading</a:t>
            </a:r>
          </a:p>
        </p:txBody>
      </p:sp>
      <p:sp>
        <p:nvSpPr>
          <p:cNvPr id="4" name="Content Placeholder 3"/>
          <p:cNvSpPr>
            <a:spLocks noGrp="1"/>
          </p:cNvSpPr>
          <p:nvPr>
            <p:ph sz="quarter" idx="13"/>
          </p:nvPr>
        </p:nvSpPr>
        <p:spPr/>
        <p:txBody>
          <a:bodyPr>
            <a:normAutofit lnSpcReduction="10000"/>
          </a:bodyPr>
          <a:lstStyle/>
          <a:p>
            <a:r>
              <a:rPr lang="en-US" dirty="0"/>
              <a:t>Be semantically accurate</a:t>
            </a:r>
          </a:p>
        </p:txBody>
      </p:sp>
    </p:spTree>
    <p:extLst>
      <p:ext uri="{BB962C8B-B14F-4D97-AF65-F5344CB8AC3E}">
        <p14:creationId xmlns:p14="http://schemas.microsoft.com/office/powerpoint/2010/main" val="2809509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Paragraphs</a:t>
            </a:r>
          </a:p>
        </p:txBody>
      </p:sp>
      <p:sp>
        <p:nvSpPr>
          <p:cNvPr id="3" name="Content Placeholder 2"/>
          <p:cNvSpPr>
            <a:spLocks noGrp="1"/>
          </p:cNvSpPr>
          <p:nvPr>
            <p:ph idx="1"/>
          </p:nvPr>
        </p:nvSpPr>
        <p:spPr>
          <a:xfrm>
            <a:off x="914400" y="1646237"/>
            <a:ext cx="7620000" cy="4525963"/>
          </a:xfrm>
        </p:spPr>
        <p:txBody>
          <a:bodyPr>
            <a:normAutofit/>
          </a:bodyPr>
          <a:lstStyle/>
          <a:p>
            <a:pPr marL="342900" indent="-342900" algn="just">
              <a:buFont typeface="Wingdings" pitchFamily="2" charset="2"/>
              <a:buChar char="ü"/>
            </a:pPr>
            <a:r>
              <a:rPr lang="en-US" dirty="0"/>
              <a:t>Paragraphs are the most basic unit of text in an HTML document. </a:t>
            </a:r>
          </a:p>
          <a:p>
            <a:pPr marL="342900" indent="-342900" algn="just">
              <a:buFont typeface="Wingdings" pitchFamily="2" charset="2"/>
              <a:buChar char="ü"/>
            </a:pPr>
            <a:r>
              <a:rPr lang="en-US" dirty="0"/>
              <a:t>Notice that the </a:t>
            </a:r>
            <a:r>
              <a:rPr lang="en-US" b="1" dirty="0"/>
              <a:t>&lt;p&gt; </a:t>
            </a:r>
            <a:r>
              <a:rPr lang="en-US" dirty="0"/>
              <a:t>tag is a container and can contain HTML and other </a:t>
            </a:r>
            <a:r>
              <a:rPr lang="en-US" b="1" dirty="0">
                <a:solidFill>
                  <a:schemeClr val="accent1"/>
                </a:solidFill>
              </a:rPr>
              <a:t>inline HTML elements</a:t>
            </a:r>
            <a:endParaRPr lang="en-US" dirty="0">
              <a:solidFill>
                <a:schemeClr val="accent1"/>
              </a:solidFill>
            </a:endParaRPr>
          </a:p>
          <a:p>
            <a:pPr marL="342900" indent="-342900" algn="just">
              <a:buFont typeface="Wingdings" pitchFamily="2" charset="2"/>
              <a:buChar char="ü"/>
            </a:pPr>
            <a:r>
              <a:rPr lang="en-US" dirty="0"/>
              <a:t>Inline HTML elements refers to HTML elements that do not cause a paragraph break but are part of the regular “flow” of the text.</a:t>
            </a:r>
          </a:p>
        </p:txBody>
      </p:sp>
      <p:sp>
        <p:nvSpPr>
          <p:cNvPr id="4" name="Content Placeholder 3"/>
          <p:cNvSpPr>
            <a:spLocks noGrp="1"/>
          </p:cNvSpPr>
          <p:nvPr>
            <p:ph sz="quarter" idx="13"/>
          </p:nvPr>
        </p:nvSpPr>
        <p:spPr/>
        <p:txBody>
          <a:bodyPr>
            <a:normAutofit lnSpcReduction="10000"/>
          </a:bodyPr>
          <a:lstStyle/>
          <a:p>
            <a:r>
              <a:rPr lang="en-US" dirty="0"/>
              <a:t>&lt;p&gt;</a:t>
            </a:r>
          </a:p>
        </p:txBody>
      </p:sp>
      <p:pic>
        <p:nvPicPr>
          <p:cNvPr id="6" name="Picture 29"/>
          <p:cNvPicPr>
            <a:picLocks noChangeAspect="1" noChangeArrowheads="1"/>
          </p:cNvPicPr>
          <p:nvPr/>
        </p:nvPicPr>
        <p:blipFill>
          <a:blip r:embed="rId2" cstate="print"/>
          <a:srcRect/>
          <a:stretch>
            <a:fillRect/>
          </a:stretch>
        </p:blipFill>
        <p:spPr bwMode="auto">
          <a:xfrm>
            <a:off x="381000" y="304800"/>
            <a:ext cx="381000" cy="444500"/>
          </a:xfrm>
          <a:prstGeom prst="rect">
            <a:avLst/>
          </a:prstGeom>
          <a:noFill/>
          <a:ln w="9525">
            <a:miter lim="800000"/>
            <a:headEnd/>
            <a:tailEnd/>
          </a:ln>
          <a:effectLst/>
        </p:spPr>
      </p:pic>
    </p:spTree>
    <p:extLst>
      <p:ext uri="{BB962C8B-B14F-4D97-AF65-F5344CB8AC3E}">
        <p14:creationId xmlns:p14="http://schemas.microsoft.com/office/powerpoint/2010/main" val="4104241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Divisions</a:t>
            </a:r>
          </a:p>
        </p:txBody>
      </p:sp>
      <p:sp>
        <p:nvSpPr>
          <p:cNvPr id="3" name="Content Placeholder 2"/>
          <p:cNvSpPr>
            <a:spLocks noGrp="1"/>
          </p:cNvSpPr>
          <p:nvPr>
            <p:ph idx="1"/>
          </p:nvPr>
        </p:nvSpPr>
        <p:spPr>
          <a:xfrm>
            <a:off x="914400" y="1646237"/>
            <a:ext cx="7467600" cy="2544763"/>
          </a:xfrm>
        </p:spPr>
        <p:txBody>
          <a:bodyPr>
            <a:normAutofit/>
          </a:bodyPr>
          <a:lstStyle/>
          <a:p>
            <a:pPr algn="just"/>
            <a:r>
              <a:rPr lang="en-US" dirty="0"/>
              <a:t>This </a:t>
            </a:r>
            <a:r>
              <a:rPr lang="en-US" b="1" dirty="0"/>
              <a:t>&lt;div&gt;</a:t>
            </a:r>
            <a:r>
              <a:rPr lang="en-US" dirty="0"/>
              <a:t>  tag is also a container element and is used to create a logical grouping of content </a:t>
            </a:r>
          </a:p>
          <a:p>
            <a:pPr marL="342900" indent="-342900" algn="just">
              <a:buFont typeface="Arial" panose="020B0604020202020204" pitchFamily="34" charset="0"/>
              <a:buChar char="•"/>
            </a:pPr>
            <a:r>
              <a:rPr lang="en-US" dirty="0"/>
              <a:t>The &lt;div&gt; element has no intrinsic presentation. </a:t>
            </a:r>
          </a:p>
          <a:p>
            <a:pPr marL="342900" indent="-342900" algn="just">
              <a:buFont typeface="Arial" panose="020B0604020202020204" pitchFamily="34" charset="0"/>
              <a:buChar char="•"/>
            </a:pPr>
            <a:r>
              <a:rPr lang="en-US" dirty="0"/>
              <a:t>It is frequently used in contemporary CSS-based layouts to mark out sections.</a:t>
            </a:r>
          </a:p>
        </p:txBody>
      </p:sp>
      <p:sp>
        <p:nvSpPr>
          <p:cNvPr id="4" name="Content Placeholder 3"/>
          <p:cNvSpPr>
            <a:spLocks noGrp="1"/>
          </p:cNvSpPr>
          <p:nvPr>
            <p:ph sz="quarter" idx="13"/>
          </p:nvPr>
        </p:nvSpPr>
        <p:spPr/>
        <p:txBody>
          <a:bodyPr>
            <a:normAutofit lnSpcReduction="10000"/>
          </a:bodyPr>
          <a:lstStyle/>
          <a:p>
            <a:r>
              <a:rPr lang="en-US" dirty="0"/>
              <a:t>&lt;div&gt;</a:t>
            </a:r>
          </a:p>
        </p:txBody>
      </p:sp>
      <p:pic>
        <p:nvPicPr>
          <p:cNvPr id="6" name="Picture 30"/>
          <p:cNvPicPr>
            <a:picLocks noChangeAspect="1" noChangeArrowheads="1"/>
          </p:cNvPicPr>
          <p:nvPr/>
        </p:nvPicPr>
        <p:blipFill>
          <a:blip r:embed="rId2" cstate="print"/>
          <a:srcRect/>
          <a:stretch>
            <a:fillRect/>
          </a:stretch>
        </p:blipFill>
        <p:spPr bwMode="auto">
          <a:xfrm>
            <a:off x="457200" y="304800"/>
            <a:ext cx="317500" cy="381000"/>
          </a:xfrm>
          <a:prstGeom prst="rect">
            <a:avLst/>
          </a:prstGeom>
          <a:noFill/>
          <a:ln w="9525">
            <a:miter lim="800000"/>
            <a:headEnd/>
            <a:tailEnd/>
          </a:ln>
          <a:effectLst/>
        </p:spPr>
      </p:pic>
    </p:spTree>
    <p:extLst>
      <p:ext uri="{BB962C8B-B14F-4D97-AF65-F5344CB8AC3E}">
        <p14:creationId xmlns:p14="http://schemas.microsoft.com/office/powerpoint/2010/main" val="1229734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Using div elements</a:t>
            </a:r>
          </a:p>
        </p:txBody>
      </p:sp>
      <p:sp>
        <p:nvSpPr>
          <p:cNvPr id="7" name="Content Placeholder 6"/>
          <p:cNvSpPr>
            <a:spLocks noGrp="1"/>
          </p:cNvSpPr>
          <p:nvPr>
            <p:ph idx="1"/>
          </p:nvPr>
        </p:nvSpPr>
        <p:spPr>
          <a:xfrm>
            <a:off x="533400" y="1295400"/>
            <a:ext cx="7924800" cy="1477963"/>
          </a:xfrm>
        </p:spPr>
        <p:txBody>
          <a:bodyPr/>
          <a:lstStyle/>
          <a:p>
            <a:pPr algn="just">
              <a:buFont typeface="Wingdings" pitchFamily="2" charset="2"/>
              <a:buChar char="v"/>
            </a:pPr>
            <a:r>
              <a:rPr lang="en-US" dirty="0"/>
              <a:t>HTML5 has a variety of new semantic elements (which we will examine later) that can be used to reduce somewhat the confusing mass of div within </a:t>
            </a:r>
            <a:r>
              <a:rPr lang="en-US" dirty="0" err="1"/>
              <a:t>divs</a:t>
            </a:r>
            <a:r>
              <a:rPr lang="en-US" dirty="0"/>
              <a:t> within </a:t>
            </a:r>
            <a:r>
              <a:rPr lang="en-US" dirty="0" err="1"/>
              <a:t>divs</a:t>
            </a:r>
            <a:r>
              <a:rPr lang="en-US" dirty="0"/>
              <a:t> that is so typical of contemporary web design.</a:t>
            </a:r>
          </a:p>
        </p:txBody>
      </p:sp>
      <p:sp>
        <p:nvSpPr>
          <p:cNvPr id="8" name="Content Placeholder 7"/>
          <p:cNvSpPr>
            <a:spLocks noGrp="1"/>
          </p:cNvSpPr>
          <p:nvPr>
            <p:ph sz="quarter" idx="13"/>
          </p:nvPr>
        </p:nvSpPr>
        <p:spPr/>
        <p:txBody>
          <a:bodyPr>
            <a:normAutofit lnSpcReduction="10000"/>
          </a:bodyPr>
          <a:lstStyle/>
          <a:p>
            <a:r>
              <a:rPr lang="en-US" dirty="0"/>
              <a:t>Can you say “div-</a:t>
            </a:r>
            <a:r>
              <a:rPr lang="en-US" dirty="0" err="1"/>
              <a:t>tastic</a:t>
            </a:r>
            <a:r>
              <a:rPr lang="en-US"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2667000"/>
            <a:ext cx="5638800" cy="3733800"/>
          </a:xfrm>
          <a:prstGeom prst="rect">
            <a:avLst/>
          </a:prstGeom>
        </p:spPr>
      </p:pic>
    </p:spTree>
    <p:extLst>
      <p:ext uri="{BB962C8B-B14F-4D97-AF65-F5344CB8AC3E}">
        <p14:creationId xmlns:p14="http://schemas.microsoft.com/office/powerpoint/2010/main" val="1928951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a:t>
            </a:r>
          </a:p>
        </p:txBody>
      </p:sp>
      <p:sp>
        <p:nvSpPr>
          <p:cNvPr id="3" name="Content Placeholder 2"/>
          <p:cNvSpPr>
            <a:spLocks noGrp="1"/>
          </p:cNvSpPr>
          <p:nvPr>
            <p:ph idx="1"/>
          </p:nvPr>
        </p:nvSpPr>
        <p:spPr>
          <a:xfrm>
            <a:off x="914400" y="1646237"/>
            <a:ext cx="7467600" cy="4525963"/>
          </a:xfrm>
        </p:spPr>
        <p:txBody>
          <a:bodyPr/>
          <a:lstStyle/>
          <a:p>
            <a:pPr algn="just">
              <a:buFont typeface="Wingdings" pitchFamily="2" charset="2"/>
              <a:buChar char="Ø"/>
            </a:pPr>
            <a:r>
              <a:rPr lang="en-US" dirty="0"/>
              <a:t>Links are created using the </a:t>
            </a:r>
            <a:r>
              <a:rPr lang="en-US" b="1" dirty="0"/>
              <a:t>&lt;a&gt; </a:t>
            </a:r>
            <a:r>
              <a:rPr lang="en-US" dirty="0"/>
              <a:t>element (the “a” stands for anchor). </a:t>
            </a:r>
          </a:p>
          <a:p>
            <a:pPr algn="just">
              <a:buFont typeface="Wingdings" pitchFamily="2" charset="2"/>
              <a:buChar char="Ø"/>
            </a:pPr>
            <a:r>
              <a:rPr lang="en-US" dirty="0"/>
              <a:t>A link has two main parts: the </a:t>
            </a:r>
            <a:r>
              <a:rPr lang="en-US" dirty="0">
                <a:solidFill>
                  <a:schemeClr val="accent1"/>
                </a:solidFill>
              </a:rPr>
              <a:t>destination</a:t>
            </a:r>
            <a:r>
              <a:rPr lang="en-US" dirty="0"/>
              <a:t> and the </a:t>
            </a:r>
            <a:r>
              <a:rPr lang="en-US" dirty="0">
                <a:solidFill>
                  <a:schemeClr val="accent1"/>
                </a:solidFill>
              </a:rPr>
              <a:t>label</a:t>
            </a:r>
            <a:r>
              <a:rPr lang="en-US" dirty="0"/>
              <a:t>. </a:t>
            </a:r>
          </a:p>
        </p:txBody>
      </p:sp>
      <p:sp>
        <p:nvSpPr>
          <p:cNvPr id="4" name="Content Placeholder 3"/>
          <p:cNvSpPr>
            <a:spLocks noGrp="1"/>
          </p:cNvSpPr>
          <p:nvPr>
            <p:ph sz="quarter" idx="13"/>
          </p:nvPr>
        </p:nvSpPr>
        <p:spPr/>
        <p:txBody>
          <a:bodyPr>
            <a:normAutofit lnSpcReduction="10000"/>
          </a:bodyPr>
          <a:lstStyle/>
          <a:p>
            <a:r>
              <a:rPr lang="en-US" dirty="0"/>
              <a:t>&lt;a&gt;</a:t>
            </a:r>
          </a:p>
        </p:txBody>
      </p:sp>
      <p:pic>
        <p:nvPicPr>
          <p:cNvPr id="7" name="Picture 56"/>
          <p:cNvPicPr>
            <a:picLocks noChangeAspect="1" noChangeArrowheads="1"/>
          </p:cNvPicPr>
          <p:nvPr/>
        </p:nvPicPr>
        <p:blipFill>
          <a:blip r:embed="rId2" cstate="print"/>
          <a:srcRect/>
          <a:stretch>
            <a:fillRect/>
          </a:stretch>
        </p:blipFill>
        <p:spPr bwMode="auto">
          <a:xfrm>
            <a:off x="533400" y="381000"/>
            <a:ext cx="304800" cy="355600"/>
          </a:xfrm>
          <a:prstGeom prst="rect">
            <a:avLst/>
          </a:prstGeom>
          <a:noFill/>
          <a:ln w="9525">
            <a:miter lim="800000"/>
            <a:headEnd/>
            <a:tailEnd/>
          </a:ln>
          <a:effectLst/>
        </p:spPr>
      </p:pic>
      <p:graphicFrame>
        <p:nvGraphicFramePr>
          <p:cNvPr id="22531" name="Object 3"/>
          <p:cNvGraphicFramePr>
            <a:graphicFrameLocks noChangeAspect="1"/>
          </p:cNvGraphicFramePr>
          <p:nvPr/>
        </p:nvGraphicFramePr>
        <p:xfrm>
          <a:off x="914400" y="3048000"/>
          <a:ext cx="7315200" cy="2952750"/>
        </p:xfrm>
        <a:graphic>
          <a:graphicData uri="http://schemas.openxmlformats.org/presentationml/2006/ole">
            <mc:AlternateContent xmlns:mc="http://schemas.openxmlformats.org/markup-compatibility/2006">
              <mc:Choice xmlns:v="urn:schemas-microsoft-com:vml" Requires="v">
                <p:oleObj name="Visio" r:id="rId3" imgW="6334077" imgH="2343285" progId="">
                  <p:embed/>
                </p:oleObj>
              </mc:Choice>
              <mc:Fallback>
                <p:oleObj name="Visio" r:id="rId3" imgW="6334077" imgH="2343285"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048000"/>
                        <a:ext cx="73152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4341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Links</a:t>
            </a:r>
          </a:p>
        </p:txBody>
      </p:sp>
      <p:sp>
        <p:nvSpPr>
          <p:cNvPr id="3" name="Content Placeholder 2"/>
          <p:cNvSpPr>
            <a:spLocks noGrp="1"/>
          </p:cNvSpPr>
          <p:nvPr>
            <p:ph idx="1"/>
          </p:nvPr>
        </p:nvSpPr>
        <p:spPr>
          <a:xfrm>
            <a:off x="914400" y="1646237"/>
            <a:ext cx="7620000" cy="4525963"/>
          </a:xfrm>
        </p:spPr>
        <p:txBody>
          <a:bodyPr>
            <a:normAutofit fontScale="92500" lnSpcReduction="10000"/>
          </a:bodyPr>
          <a:lstStyle/>
          <a:p>
            <a:pPr algn="just"/>
            <a:r>
              <a:rPr lang="en-US" dirty="0"/>
              <a:t>You can use the anchor element to create a wide range of links:</a:t>
            </a:r>
          </a:p>
          <a:p>
            <a:pPr marL="630238" indent="-342900" algn="just">
              <a:buFont typeface="Arial" panose="020B0604020202020204" pitchFamily="34" charset="0"/>
              <a:buChar char="•"/>
            </a:pPr>
            <a:r>
              <a:rPr lang="en-US" dirty="0"/>
              <a:t>Links to external sites (or to individual resources such as images or movies on an external site).</a:t>
            </a:r>
          </a:p>
          <a:p>
            <a:pPr marL="630238" indent="-342900" algn="just">
              <a:buFont typeface="Arial" panose="020B0604020202020204" pitchFamily="34" charset="0"/>
              <a:buChar char="•"/>
            </a:pPr>
            <a:r>
              <a:rPr lang="en-US" dirty="0"/>
              <a:t>Links to other pages or resources within the current site.</a:t>
            </a:r>
          </a:p>
          <a:p>
            <a:pPr marL="630238" indent="-342900" algn="just">
              <a:buFont typeface="Arial" panose="020B0604020202020204" pitchFamily="34" charset="0"/>
              <a:buChar char="•"/>
            </a:pPr>
            <a:r>
              <a:rPr lang="en-US" dirty="0"/>
              <a:t>Links to other places within the current page.</a:t>
            </a:r>
          </a:p>
          <a:p>
            <a:pPr marL="630238" indent="-342900" algn="just">
              <a:buFont typeface="Arial" panose="020B0604020202020204" pitchFamily="34" charset="0"/>
              <a:buChar char="•"/>
            </a:pPr>
            <a:r>
              <a:rPr lang="en-US" dirty="0"/>
              <a:t>Links to particular locations on another page.</a:t>
            </a:r>
          </a:p>
          <a:p>
            <a:pPr marL="630238" indent="-342900" algn="just">
              <a:buFont typeface="Arial" panose="020B0604020202020204" pitchFamily="34" charset="0"/>
              <a:buChar char="•"/>
            </a:pPr>
            <a:r>
              <a:rPr lang="en-US" dirty="0"/>
              <a:t>Links that are instructions to the browser to start the user’s email program.</a:t>
            </a:r>
          </a:p>
          <a:p>
            <a:pPr marL="630238" indent="-342900" algn="just">
              <a:buFont typeface="Arial" panose="020B0604020202020204" pitchFamily="34" charset="0"/>
              <a:buChar char="•"/>
            </a:pPr>
            <a:r>
              <a:rPr lang="en-US" dirty="0"/>
              <a:t>Links that are instructions to the browser to execute a </a:t>
            </a:r>
            <a:r>
              <a:rPr lang="en-US" dirty="0" err="1"/>
              <a:t>Javascript</a:t>
            </a:r>
            <a:r>
              <a:rPr lang="en-US" dirty="0"/>
              <a:t> function.</a:t>
            </a:r>
          </a:p>
          <a:p>
            <a:pPr algn="just"/>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92114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a:t>
            </a:r>
            <a:r>
              <a:rPr lang="en-US" dirty="0">
                <a:solidFill>
                  <a:schemeClr val="accent1"/>
                </a:solidFill>
              </a:rPr>
              <a:t>History</a:t>
            </a:r>
            <a:r>
              <a:rPr lang="en-US" dirty="0">
                <a:solidFill>
                  <a:schemeClr val="tx2"/>
                </a:solidFill>
              </a:rPr>
              <a:t> </a:t>
            </a:r>
            <a:r>
              <a:rPr lang="en-US" dirty="0"/>
              <a:t>of HTML</a:t>
            </a:r>
          </a:p>
        </p:txBody>
      </p:sp>
      <p:sp>
        <p:nvSpPr>
          <p:cNvPr id="4" name="Content Placeholder 3"/>
          <p:cNvSpPr>
            <a:spLocks noGrp="1"/>
          </p:cNvSpPr>
          <p:nvPr>
            <p:ph idx="1"/>
          </p:nvPr>
        </p:nvSpPr>
        <p:spPr>
          <a:xfrm>
            <a:off x="914400" y="1646237"/>
            <a:ext cx="7162800" cy="2468563"/>
          </a:xfrm>
        </p:spPr>
        <p:txBody>
          <a:bodyPr>
            <a:normAutofit/>
          </a:bodyPr>
          <a:lstStyle/>
          <a:p>
            <a:pPr marL="804863" indent="-342900" algn="just">
              <a:buFont typeface="Arial" panose="020B0604020202020204" pitchFamily="34" charset="0"/>
              <a:buChar char="•"/>
            </a:pPr>
            <a:r>
              <a:rPr lang="en-US" sz="2400" dirty="0"/>
              <a:t>ARPANET of the late 1960s </a:t>
            </a:r>
          </a:p>
          <a:p>
            <a:pPr marL="804863" indent="-342900" algn="just">
              <a:buFont typeface="Arial" panose="020B0604020202020204" pitchFamily="34" charset="0"/>
              <a:buChar char="•"/>
            </a:pPr>
            <a:r>
              <a:rPr lang="en-US" sz="2400" dirty="0"/>
              <a:t>Jump quickly to the first public specification of the HTML by Tim Berners-Lee in 1991</a:t>
            </a:r>
          </a:p>
          <a:p>
            <a:pPr marL="804863" indent="-342900" algn="just">
              <a:buFont typeface="Arial" panose="020B0604020202020204" pitchFamily="34" charset="0"/>
              <a:buChar char="•"/>
            </a:pPr>
            <a:r>
              <a:rPr lang="en-US" sz="2400" dirty="0"/>
              <a:t>HTML’s codification by the World-Wide Web Consortium (better known as the </a:t>
            </a:r>
            <a:r>
              <a:rPr lang="en-US" sz="2400" b="1" dirty="0">
                <a:solidFill>
                  <a:schemeClr val="accent1"/>
                </a:solidFill>
              </a:rPr>
              <a:t>W3C</a:t>
            </a:r>
            <a:r>
              <a:rPr lang="en-US" sz="2400" dirty="0"/>
              <a:t>) in 1997.</a:t>
            </a:r>
          </a:p>
        </p:txBody>
      </p:sp>
    </p:spTree>
    <p:extLst>
      <p:ext uri="{BB962C8B-B14F-4D97-AF65-F5344CB8AC3E}">
        <p14:creationId xmlns:p14="http://schemas.microsoft.com/office/powerpoint/2010/main" val="2844395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43000"/>
          </a:xfrm>
        </p:spPr>
        <p:txBody>
          <a:bodyPr/>
          <a:lstStyle/>
          <a:p>
            <a:r>
              <a:rPr lang="en-US" dirty="0"/>
              <a:t>Different link destinations</a:t>
            </a:r>
          </a:p>
        </p:txBody>
      </p:sp>
      <p:graphicFrame>
        <p:nvGraphicFramePr>
          <p:cNvPr id="23554" name="Object 2"/>
          <p:cNvGraphicFramePr>
            <a:graphicFrameLocks noChangeAspect="1"/>
          </p:cNvGraphicFramePr>
          <p:nvPr/>
        </p:nvGraphicFramePr>
        <p:xfrm>
          <a:off x="990599" y="990600"/>
          <a:ext cx="6629401" cy="5562600"/>
        </p:xfrm>
        <a:graphic>
          <a:graphicData uri="http://schemas.openxmlformats.org/presentationml/2006/ole">
            <mc:AlternateContent xmlns:mc="http://schemas.openxmlformats.org/markup-compatibility/2006">
              <mc:Choice xmlns:v="urn:schemas-microsoft-com:vml" Requires="v">
                <p:oleObj name="Visio" r:id="rId2" imgW="7362743" imgH="7832657" progId="">
                  <p:embed/>
                </p:oleObj>
              </mc:Choice>
              <mc:Fallback>
                <p:oleObj name="Visio" r:id="rId2" imgW="7362743" imgH="7832657"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99" y="990600"/>
                        <a:ext cx="662940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00528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Link Text</a:t>
            </a:r>
          </a:p>
        </p:txBody>
      </p:sp>
      <p:sp>
        <p:nvSpPr>
          <p:cNvPr id="4" name="Content Placeholder 3"/>
          <p:cNvSpPr>
            <a:spLocks noGrp="1"/>
          </p:cNvSpPr>
          <p:nvPr>
            <p:ph idx="1"/>
          </p:nvPr>
        </p:nvSpPr>
        <p:spPr>
          <a:xfrm>
            <a:off x="914400" y="1646237"/>
            <a:ext cx="7696200" cy="4525963"/>
          </a:xfrm>
        </p:spPr>
        <p:txBody>
          <a:bodyPr>
            <a:normAutofit/>
          </a:bodyPr>
          <a:lstStyle/>
          <a:p>
            <a:pPr algn="just"/>
            <a:r>
              <a:rPr lang="en-US" dirty="0"/>
              <a:t>Links with the label “Click Here” were once a staple of the web. </a:t>
            </a:r>
          </a:p>
          <a:p>
            <a:pPr algn="just"/>
            <a:r>
              <a:rPr lang="en-US" dirty="0"/>
              <a:t>Today, such links are frowned upon, since:</a:t>
            </a:r>
          </a:p>
          <a:p>
            <a:pPr marL="342900" indent="-342900" algn="just">
              <a:buFont typeface="Arial" panose="020B0604020202020204" pitchFamily="34" charset="0"/>
              <a:buChar char="•"/>
            </a:pPr>
            <a:r>
              <a:rPr lang="en-US" dirty="0"/>
              <a:t>they do not tell users where the link will take them</a:t>
            </a:r>
          </a:p>
          <a:p>
            <a:pPr marL="342900" indent="-342900" algn="just">
              <a:buFont typeface="Arial" panose="020B0604020202020204" pitchFamily="34" charset="0"/>
              <a:buChar char="•"/>
            </a:pPr>
            <a:r>
              <a:rPr lang="en-US" dirty="0"/>
              <a:t>as a verb “click” is becoming increasingly inaccurate when one takes into account the growth of mobile browsers. </a:t>
            </a:r>
          </a:p>
          <a:p>
            <a:pPr algn="just"/>
            <a:r>
              <a:rPr lang="en-US" dirty="0"/>
              <a:t>Instead, textual link labels should be descriptive. </a:t>
            </a:r>
          </a:p>
          <a:p>
            <a:pPr algn="just"/>
            <a:r>
              <a:rPr lang="en-US" strike="sngStrike" dirty="0"/>
              <a:t>“Click here to see the race results” </a:t>
            </a:r>
          </a:p>
          <a:p>
            <a:pPr algn="just"/>
            <a:r>
              <a:rPr lang="en-US" b="1" dirty="0"/>
              <a:t>“Race Results” </a:t>
            </a:r>
            <a:r>
              <a:rPr lang="en-US" dirty="0"/>
              <a:t>or </a:t>
            </a:r>
            <a:r>
              <a:rPr lang="en-US" b="1" dirty="0"/>
              <a:t>“See Race Results”.</a:t>
            </a:r>
          </a:p>
        </p:txBody>
      </p:sp>
      <p:sp>
        <p:nvSpPr>
          <p:cNvPr id="5" name="Content Placeholder 4"/>
          <p:cNvSpPr>
            <a:spLocks noGrp="1"/>
          </p:cNvSpPr>
          <p:nvPr>
            <p:ph sz="quarter" idx="13"/>
          </p:nvPr>
        </p:nvSpPr>
        <p:spPr/>
        <p:txBody>
          <a:bodyPr>
            <a:normAutofit lnSpcReduction="10000"/>
          </a:bodyPr>
          <a:lstStyle/>
          <a:p>
            <a:r>
              <a:rPr lang="en-US" dirty="0"/>
              <a:t>Some guidance … or … don’t “Click Here”</a:t>
            </a:r>
          </a:p>
        </p:txBody>
      </p:sp>
    </p:spTree>
    <p:extLst>
      <p:ext uri="{BB962C8B-B14F-4D97-AF65-F5344CB8AC3E}">
        <p14:creationId xmlns:p14="http://schemas.microsoft.com/office/powerpoint/2010/main" val="3773278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Absolute Referencing</a:t>
            </a:r>
          </a:p>
        </p:txBody>
      </p:sp>
      <p:sp>
        <p:nvSpPr>
          <p:cNvPr id="3" name="Content Placeholder 2"/>
          <p:cNvSpPr>
            <a:spLocks noGrp="1"/>
          </p:cNvSpPr>
          <p:nvPr>
            <p:ph idx="1"/>
          </p:nvPr>
        </p:nvSpPr>
        <p:spPr>
          <a:xfrm>
            <a:off x="914400" y="1722437"/>
            <a:ext cx="7467600" cy="4525963"/>
          </a:xfrm>
        </p:spPr>
        <p:txBody>
          <a:bodyPr/>
          <a:lstStyle/>
          <a:p>
            <a:pPr algn="just"/>
            <a:r>
              <a:rPr lang="en-US" dirty="0"/>
              <a:t>When referencing a page or resource on an external site, a full </a:t>
            </a:r>
            <a:r>
              <a:rPr lang="en-US" b="1" dirty="0">
                <a:solidFill>
                  <a:schemeClr val="accent1"/>
                </a:solidFill>
              </a:rPr>
              <a:t>absolute reference</a:t>
            </a:r>
            <a:r>
              <a:rPr lang="en-US" dirty="0">
                <a:solidFill>
                  <a:schemeClr val="accent1"/>
                </a:solidFill>
              </a:rPr>
              <a:t> </a:t>
            </a:r>
            <a:r>
              <a:rPr lang="en-US" dirty="0"/>
              <a:t>is required: that is, </a:t>
            </a:r>
            <a:br>
              <a:rPr lang="en-US" dirty="0"/>
            </a:br>
            <a:endParaRPr lang="en-US" dirty="0"/>
          </a:p>
          <a:p>
            <a:pPr marL="342900" indent="-342900" algn="just">
              <a:buFont typeface="Arial" panose="020B0604020202020204" pitchFamily="34" charset="0"/>
              <a:buChar char="•"/>
            </a:pPr>
            <a:r>
              <a:rPr lang="en-US" dirty="0"/>
              <a:t>the protocol (typically, http://), </a:t>
            </a:r>
          </a:p>
          <a:p>
            <a:pPr marL="342900" indent="-342900" algn="just">
              <a:buFont typeface="Arial" panose="020B0604020202020204" pitchFamily="34" charset="0"/>
              <a:buChar char="•"/>
            </a:pPr>
            <a:r>
              <a:rPr lang="en-US" dirty="0"/>
              <a:t>the domain name, </a:t>
            </a:r>
          </a:p>
          <a:p>
            <a:pPr marL="342900" indent="-342900" algn="just">
              <a:buFont typeface="Arial" panose="020B0604020202020204" pitchFamily="34" charset="0"/>
              <a:buChar char="•"/>
            </a:pPr>
            <a:r>
              <a:rPr lang="en-US" dirty="0"/>
              <a:t>any paths, and then finally </a:t>
            </a:r>
          </a:p>
          <a:p>
            <a:pPr marL="342900" indent="-342900" algn="just">
              <a:buFont typeface="Arial" panose="020B0604020202020204" pitchFamily="34" charset="0"/>
              <a:buChar char="•"/>
            </a:pPr>
            <a:r>
              <a:rPr lang="en-US" dirty="0"/>
              <a:t>the file name of the desired resource.</a:t>
            </a:r>
          </a:p>
        </p:txBody>
      </p:sp>
      <p:sp>
        <p:nvSpPr>
          <p:cNvPr id="4" name="Content Placeholder 3"/>
          <p:cNvSpPr>
            <a:spLocks noGrp="1"/>
          </p:cNvSpPr>
          <p:nvPr>
            <p:ph sz="quarter" idx="13"/>
          </p:nvPr>
        </p:nvSpPr>
        <p:spPr/>
        <p:txBody>
          <a:bodyPr>
            <a:normAutofit lnSpcReduction="10000"/>
          </a:bodyPr>
          <a:lstStyle/>
          <a:p>
            <a:r>
              <a:rPr lang="en-US" dirty="0"/>
              <a:t>For external resources</a:t>
            </a:r>
          </a:p>
        </p:txBody>
      </p:sp>
    </p:spTree>
    <p:extLst>
      <p:ext uri="{BB962C8B-B14F-4D97-AF65-F5344CB8AC3E}">
        <p14:creationId xmlns:p14="http://schemas.microsoft.com/office/powerpoint/2010/main" val="4186797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Relative Referencing</a:t>
            </a:r>
          </a:p>
        </p:txBody>
      </p:sp>
      <p:sp>
        <p:nvSpPr>
          <p:cNvPr id="3" name="Content Placeholder 2"/>
          <p:cNvSpPr>
            <a:spLocks noGrp="1"/>
          </p:cNvSpPr>
          <p:nvPr>
            <p:ph idx="1"/>
          </p:nvPr>
        </p:nvSpPr>
        <p:spPr>
          <a:xfrm>
            <a:off x="914400" y="1646237"/>
            <a:ext cx="7696200" cy="4525963"/>
          </a:xfrm>
        </p:spPr>
        <p:txBody>
          <a:bodyPr/>
          <a:lstStyle/>
          <a:p>
            <a:pPr marL="342900" indent="-342900" algn="just">
              <a:buFont typeface="Wingdings" pitchFamily="2" charset="2"/>
              <a:buChar char="Ø"/>
            </a:pPr>
            <a:r>
              <a:rPr lang="en-US" dirty="0"/>
              <a:t>We also need to be able to successfully reference files within our site.</a:t>
            </a:r>
          </a:p>
          <a:p>
            <a:pPr marL="342900" indent="-342900" algn="just">
              <a:buFont typeface="Wingdings" pitchFamily="2" charset="2"/>
              <a:buChar char="Ø"/>
            </a:pPr>
            <a:r>
              <a:rPr lang="en-US" dirty="0"/>
              <a:t>This requires learning the syntax for so-called </a:t>
            </a:r>
            <a:r>
              <a:rPr lang="en-US" b="1" dirty="0">
                <a:solidFill>
                  <a:schemeClr val="accent1"/>
                </a:solidFill>
              </a:rPr>
              <a:t>relative referencing</a:t>
            </a:r>
            <a:r>
              <a:rPr lang="en-US" dirty="0"/>
              <a:t>. </a:t>
            </a:r>
          </a:p>
          <a:p>
            <a:pPr marL="342900" indent="-342900" algn="just">
              <a:buFont typeface="Wingdings" pitchFamily="2" charset="2"/>
              <a:buChar char="Ø"/>
            </a:pPr>
            <a:r>
              <a:rPr lang="en-US" dirty="0"/>
              <a:t>When referencing a resource that is on the same server as your HTML document, then you can use briefer relative referencing. If the URL does not include the “http://” then the browser will request the current server for the file. </a:t>
            </a:r>
          </a:p>
        </p:txBody>
      </p:sp>
      <p:sp>
        <p:nvSpPr>
          <p:cNvPr id="4" name="Content Placeholder 3"/>
          <p:cNvSpPr>
            <a:spLocks noGrp="1"/>
          </p:cNvSpPr>
          <p:nvPr>
            <p:ph sz="quarter" idx="13"/>
          </p:nvPr>
        </p:nvSpPr>
        <p:spPr/>
        <p:txBody>
          <a:bodyPr>
            <a:normAutofit lnSpcReduction="10000"/>
          </a:bodyPr>
          <a:lstStyle/>
          <a:p>
            <a:r>
              <a:rPr lang="en-US" dirty="0"/>
              <a:t>An essential skill</a:t>
            </a:r>
          </a:p>
        </p:txBody>
      </p:sp>
    </p:spTree>
    <p:extLst>
      <p:ext uri="{BB962C8B-B14F-4D97-AF65-F5344CB8AC3E}">
        <p14:creationId xmlns:p14="http://schemas.microsoft.com/office/powerpoint/2010/main" val="1023307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Relative Referencing</a:t>
            </a:r>
          </a:p>
        </p:txBody>
      </p:sp>
      <p:sp>
        <p:nvSpPr>
          <p:cNvPr id="5" name="Content Placeholder 4"/>
          <p:cNvSpPr>
            <a:spLocks noGrp="1"/>
          </p:cNvSpPr>
          <p:nvPr>
            <p:ph idx="1"/>
          </p:nvPr>
        </p:nvSpPr>
        <p:spPr>
          <a:xfrm>
            <a:off x="990600" y="1676400"/>
            <a:ext cx="7467600" cy="4525963"/>
          </a:xfrm>
        </p:spPr>
        <p:txBody>
          <a:bodyPr/>
          <a:lstStyle/>
          <a:p>
            <a:pPr marL="342900" indent="-342900" algn="just">
              <a:buFont typeface="Wingdings" pitchFamily="2" charset="2"/>
              <a:buChar char="§"/>
            </a:pPr>
            <a:r>
              <a:rPr lang="en-US" dirty="0"/>
              <a:t>If all the resources for the site reside within the same </a:t>
            </a:r>
            <a:r>
              <a:rPr lang="en-US" b="1" dirty="0">
                <a:solidFill>
                  <a:schemeClr val="accent1"/>
                </a:solidFill>
              </a:rPr>
              <a:t>directory</a:t>
            </a:r>
            <a:r>
              <a:rPr lang="en-US" dirty="0"/>
              <a:t> (also referred to as a </a:t>
            </a:r>
            <a:r>
              <a:rPr lang="en-US" b="1" dirty="0">
                <a:solidFill>
                  <a:schemeClr val="accent1"/>
                </a:solidFill>
              </a:rPr>
              <a:t>folder</a:t>
            </a:r>
            <a:r>
              <a:rPr lang="en-US" dirty="0"/>
              <a:t>), then you can reference those other resources simply via their filename.</a:t>
            </a:r>
          </a:p>
          <a:p>
            <a:pPr marL="342900" indent="-342900" algn="just">
              <a:buFont typeface="Wingdings" pitchFamily="2" charset="2"/>
              <a:buChar char="§"/>
            </a:pPr>
            <a:r>
              <a:rPr lang="en-US" dirty="0"/>
              <a:t>However, most real-world sites contain too many files to put them all within a single directory. </a:t>
            </a:r>
          </a:p>
          <a:p>
            <a:pPr marL="342900" indent="-342900" algn="just">
              <a:buFont typeface="Wingdings" pitchFamily="2" charset="2"/>
              <a:buChar char="§"/>
            </a:pPr>
            <a:r>
              <a:rPr lang="en-US" dirty="0"/>
              <a:t>For these situations, a relative pathname is required along with the filename. </a:t>
            </a:r>
          </a:p>
          <a:p>
            <a:pPr marL="342900" indent="-342900" algn="just">
              <a:buFont typeface="Wingdings" pitchFamily="2" charset="2"/>
              <a:buChar char="§"/>
            </a:pPr>
            <a:r>
              <a:rPr lang="en-US" dirty="0"/>
              <a:t>The </a:t>
            </a:r>
            <a:r>
              <a:rPr lang="en-US" b="1" dirty="0">
                <a:solidFill>
                  <a:schemeClr val="accent1"/>
                </a:solidFill>
              </a:rPr>
              <a:t>pathname</a:t>
            </a:r>
            <a:r>
              <a:rPr lang="en-US" dirty="0"/>
              <a:t> tells the browser where to locate the file on the server. </a:t>
            </a:r>
          </a:p>
        </p:txBody>
      </p:sp>
      <p:sp>
        <p:nvSpPr>
          <p:cNvPr id="6" name="Content Placeholder 5"/>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3130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Pathnames</a:t>
            </a:r>
          </a:p>
        </p:txBody>
      </p:sp>
      <p:sp>
        <p:nvSpPr>
          <p:cNvPr id="3" name="Content Placeholder 2"/>
          <p:cNvSpPr>
            <a:spLocks noGrp="1"/>
          </p:cNvSpPr>
          <p:nvPr>
            <p:ph idx="1"/>
          </p:nvPr>
        </p:nvSpPr>
        <p:spPr>
          <a:xfrm>
            <a:off x="914400" y="1722437"/>
            <a:ext cx="7467600" cy="4525963"/>
          </a:xfrm>
        </p:spPr>
        <p:txBody>
          <a:bodyPr/>
          <a:lstStyle/>
          <a:p>
            <a:pPr algn="just"/>
            <a:r>
              <a:rPr lang="en-US" dirty="0"/>
              <a:t>Pathnames on the web follow Unix conventions.</a:t>
            </a:r>
          </a:p>
          <a:p>
            <a:pPr marL="342900" indent="-342900" algn="just">
              <a:buFont typeface="Arial" panose="020B0604020202020204" pitchFamily="34" charset="0"/>
              <a:buChar char="•"/>
            </a:pPr>
            <a:r>
              <a:rPr lang="en-US" dirty="0"/>
              <a:t>Forward slashes (“/”) are used to separate directory names from each other and from file names. </a:t>
            </a:r>
          </a:p>
          <a:p>
            <a:pPr marL="342900" indent="-342900" algn="just">
              <a:buFont typeface="Arial" panose="020B0604020202020204" pitchFamily="34" charset="0"/>
              <a:buChar char="•"/>
            </a:pPr>
            <a:r>
              <a:rPr lang="en-US" dirty="0"/>
              <a:t>Double-periods (“..”) are used to reference a directory “above” the current one in the directory tree.</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1352647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URL Relative Referencing</a:t>
            </a:r>
          </a:p>
        </p:txBody>
      </p:sp>
      <p:graphicFrame>
        <p:nvGraphicFramePr>
          <p:cNvPr id="25602" name="Object 2"/>
          <p:cNvGraphicFramePr>
            <a:graphicFrameLocks noChangeAspect="1"/>
          </p:cNvGraphicFramePr>
          <p:nvPr/>
        </p:nvGraphicFramePr>
        <p:xfrm>
          <a:off x="152400" y="990600"/>
          <a:ext cx="4013002" cy="5410200"/>
        </p:xfrm>
        <a:graphic>
          <a:graphicData uri="http://schemas.openxmlformats.org/presentationml/2006/ole">
            <mc:AlternateContent xmlns:mc="http://schemas.openxmlformats.org/markup-compatibility/2006">
              <mc:Choice xmlns:v="urn:schemas-microsoft-com:vml" Requires="v">
                <p:oleObj name="Visio" r:id="rId2" imgW="5858913" imgH="7019857" progId="">
                  <p:embed/>
                </p:oleObj>
              </mc:Choice>
              <mc:Fallback>
                <p:oleObj name="Visio" r:id="rId2" imgW="5858913" imgH="7019857"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0600"/>
                        <a:ext cx="401300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Table 14"/>
          <p:cNvGraphicFramePr>
            <a:graphicFrameLocks noGrp="1"/>
          </p:cNvGraphicFramePr>
          <p:nvPr/>
        </p:nvGraphicFramePr>
        <p:xfrm>
          <a:off x="4572000" y="1143000"/>
          <a:ext cx="4208162" cy="5334001"/>
        </p:xfrm>
        <a:graphic>
          <a:graphicData uri="http://schemas.openxmlformats.org/drawingml/2006/table">
            <a:tbl>
              <a:tblPr/>
              <a:tblGrid>
                <a:gridCol w="2043333">
                  <a:extLst>
                    <a:ext uri="{9D8B030D-6E8A-4147-A177-3AD203B41FA5}">
                      <a16:colId xmlns:a16="http://schemas.microsoft.com/office/drawing/2014/main" val="20000"/>
                    </a:ext>
                  </a:extLst>
                </a:gridCol>
                <a:gridCol w="2164829">
                  <a:extLst>
                    <a:ext uri="{9D8B030D-6E8A-4147-A177-3AD203B41FA5}">
                      <a16:colId xmlns:a16="http://schemas.microsoft.com/office/drawing/2014/main" val="20001"/>
                    </a:ext>
                  </a:extLst>
                </a:gridCol>
              </a:tblGrid>
              <a:tr h="203588">
                <a:tc>
                  <a:txBody>
                    <a:bodyPr/>
                    <a:lstStyle/>
                    <a:p>
                      <a:pPr marL="0" marR="0" algn="l">
                        <a:lnSpc>
                          <a:spcPts val="1500"/>
                        </a:lnSpc>
                        <a:spcBef>
                          <a:spcPts val="0"/>
                        </a:spcBef>
                        <a:spcAft>
                          <a:spcPts val="1400"/>
                        </a:spcAft>
                      </a:pPr>
                      <a:r>
                        <a:rPr lang="en-US" sz="1300" dirty="0">
                          <a:solidFill>
                            <a:srgbClr val="1F497D"/>
                          </a:solidFill>
                          <a:latin typeface="Calibri"/>
                          <a:ea typeface="Calibri"/>
                          <a:cs typeface="Times New Roman"/>
                        </a:rPr>
                        <a:t>Relative Link Type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0"/>
                        </a:spcBef>
                        <a:spcAft>
                          <a:spcPts val="1400"/>
                        </a:spcAft>
                      </a:pPr>
                      <a:r>
                        <a:rPr lang="en-US" sz="1300">
                          <a:solidFill>
                            <a:srgbClr val="1F497D"/>
                          </a:solidFill>
                          <a:latin typeface="Calibri"/>
                          <a:ea typeface="Calibri"/>
                          <a:cs typeface="Times New Roman"/>
                        </a:rPr>
                        <a:t>Example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0779">
                <a:tc>
                  <a:txBody>
                    <a:bodyPr/>
                    <a:lstStyle/>
                    <a:p>
                      <a:pPr marL="0" marR="0" algn="l">
                        <a:lnSpc>
                          <a:spcPts val="1500"/>
                        </a:lnSpc>
                        <a:spcBef>
                          <a:spcPts val="700"/>
                        </a:spcBef>
                        <a:spcAft>
                          <a:spcPts val="700"/>
                        </a:spcAft>
                      </a:pPr>
                      <a:r>
                        <a:rPr lang="en-US" sz="1100" b="1" dirty="0">
                          <a:latin typeface="Constantia"/>
                          <a:ea typeface="Times New Roman"/>
                          <a:cs typeface="Times New Roman"/>
                        </a:rPr>
                        <a:t>Same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the same folder, simply use the file name.</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example.html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(in Figure 2.18),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="example.html"&gt;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04366">
                <a:tc>
                  <a:txBody>
                    <a:bodyPr/>
                    <a:lstStyle/>
                    <a:p>
                      <a:pPr marL="0" marR="0" algn="l">
                        <a:lnSpc>
                          <a:spcPts val="1500"/>
                        </a:lnSpc>
                        <a:spcBef>
                          <a:spcPts val="700"/>
                        </a:spcBef>
                        <a:spcAft>
                          <a:spcPts val="700"/>
                        </a:spcAft>
                      </a:pPr>
                      <a:r>
                        <a:rPr lang="en-US" sz="1100" b="1" dirty="0">
                          <a:latin typeface="Constantia"/>
                          <a:ea typeface="Times New Roman"/>
                          <a:cs typeface="Times New Roman"/>
                        </a:rPr>
                        <a:t>Child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a subdirectory, use the name of the subdirectory and a slash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logo.gif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 </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href="images/logo.gif"&gt;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18718">
                <a:tc>
                  <a:txBody>
                    <a:bodyPr/>
                    <a:lstStyle/>
                    <a:p>
                      <a:pPr marL="0" marR="0" algn="l">
                        <a:lnSpc>
                          <a:spcPts val="1500"/>
                        </a:lnSpc>
                        <a:spcBef>
                          <a:spcPts val="700"/>
                        </a:spcBef>
                        <a:spcAft>
                          <a:spcPts val="700"/>
                        </a:spcAft>
                      </a:pPr>
                      <a:r>
                        <a:rPr lang="en-US" sz="1100" b="1" dirty="0">
                          <a:latin typeface="Constantia"/>
                          <a:ea typeface="Times New Roman"/>
                          <a:cs typeface="Times New Roman"/>
                        </a:rPr>
                        <a:t>Grandchild/Descendant Directory</a:t>
                      </a:r>
                    </a:p>
                    <a:p>
                      <a:pPr marL="0" marR="0" algn="l">
                        <a:lnSpc>
                          <a:spcPts val="1500"/>
                        </a:lnSpc>
                        <a:spcBef>
                          <a:spcPts val="700"/>
                        </a:spcBef>
                        <a:spcAft>
                          <a:spcPts val="700"/>
                        </a:spcAft>
                      </a:pPr>
                      <a:r>
                        <a:rPr lang="en-US" sz="1000" dirty="0">
                          <a:latin typeface="Calibri"/>
                          <a:ea typeface="Times New Roman"/>
                          <a:cs typeface="Times New Roman"/>
                        </a:rPr>
                        <a:t>To link to a file that is multiple subdirectories </a:t>
                      </a:r>
                      <a:r>
                        <a:rPr lang="en-US" sz="1100" i="1" dirty="0">
                          <a:latin typeface="Constantia"/>
                          <a:ea typeface="Times New Roman"/>
                          <a:cs typeface="Times New Roman"/>
                        </a:rPr>
                        <a:t>below</a:t>
                      </a:r>
                      <a:r>
                        <a:rPr lang="en-US" sz="1000" dirty="0">
                          <a:latin typeface="Calibri"/>
                          <a:ea typeface="Times New Roman"/>
                          <a:cs typeface="Times New Roman"/>
                        </a:rPr>
                        <a:t> the current one, construct the full path by including each subdirectory name (separated by slashes)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background.gif</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t>
                      </a:r>
                      <a:r>
                        <a:rPr lang="en-US" sz="900" dirty="0" err="1">
                          <a:latin typeface="Consolas"/>
                          <a:ea typeface="Calibri"/>
                          <a:cs typeface="Times New Roman"/>
                        </a:rPr>
                        <a:t>css</a:t>
                      </a:r>
                      <a:r>
                        <a:rPr lang="en-US" sz="900" dirty="0">
                          <a:latin typeface="Consolas"/>
                          <a:ea typeface="Calibri"/>
                          <a:cs typeface="Times New Roman"/>
                        </a:rPr>
                        <a:t>/images/background.gif"&gt;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06550">
                <a:tc>
                  <a:txBody>
                    <a:bodyPr/>
                    <a:lstStyle/>
                    <a:p>
                      <a:pPr marL="0" marR="0" algn="l">
                        <a:lnSpc>
                          <a:spcPts val="1500"/>
                        </a:lnSpc>
                        <a:spcBef>
                          <a:spcPts val="700"/>
                        </a:spcBef>
                        <a:spcAft>
                          <a:spcPts val="700"/>
                        </a:spcAft>
                      </a:pPr>
                      <a:r>
                        <a:rPr lang="en-US" sz="1100" b="1" dirty="0">
                          <a:latin typeface="Constantia"/>
                          <a:ea typeface="Times New Roman"/>
                          <a:cs typeface="Times New Roman"/>
                        </a:rPr>
                        <a:t>Parent/Ancestor Directory</a:t>
                      </a:r>
                    </a:p>
                    <a:p>
                      <a:pPr marL="0" marR="0" algn="l">
                        <a:lnSpc>
                          <a:spcPts val="1500"/>
                        </a:lnSpc>
                        <a:spcBef>
                          <a:spcPts val="700"/>
                        </a:spcBef>
                        <a:spcAft>
                          <a:spcPts val="700"/>
                        </a:spcAft>
                      </a:pPr>
                      <a:r>
                        <a:rPr lang="en-US" sz="1000" dirty="0">
                          <a:latin typeface="Calibri"/>
                          <a:ea typeface="Times New Roman"/>
                          <a:cs typeface="Times New Roman"/>
                        </a:rPr>
                        <a:t>Use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 to reference a folder </a:t>
                      </a:r>
                      <a:r>
                        <a:rPr lang="en-US" sz="1100" i="1" dirty="0">
                          <a:latin typeface="Constantia"/>
                          <a:ea typeface="Times New Roman"/>
                          <a:cs typeface="Times New Roman"/>
                        </a:rPr>
                        <a:t>above</a:t>
                      </a:r>
                      <a:r>
                        <a:rPr lang="en-US" sz="1000" dirty="0">
                          <a:latin typeface="Calibri"/>
                          <a:ea typeface="Times New Roman"/>
                          <a:cs typeface="Times New Roman"/>
                        </a:rPr>
                        <a:t> the current one. If trying to reference a file several levels above the current one, simply string together multiple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index.html</a:t>
                      </a:r>
                      <a:r>
                        <a:rPr lang="en-US" sz="1000" dirty="0">
                          <a:latin typeface="Calibri"/>
                          <a:ea typeface="Times New Roman"/>
                          <a:cs typeface="Times New Roman"/>
                        </a:rPr>
                        <a:t> in </a:t>
                      </a:r>
                      <a:r>
                        <a:rPr lang="en-US" sz="1100" dirty="0">
                          <a:solidFill>
                            <a:srgbClr val="548DD4"/>
                          </a:solidFill>
                          <a:latin typeface="Constantia"/>
                          <a:ea typeface="Times New Roman"/>
                          <a:cs typeface="Times New Roman"/>
                        </a:rPr>
                        <a:t>members</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bio.html</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0" name="Picture 150"/>
          <p:cNvPicPr>
            <a:picLocks noChangeAspect="1" noChangeArrowheads="1"/>
          </p:cNvPicPr>
          <p:nvPr/>
        </p:nvPicPr>
        <p:blipFill>
          <a:blip r:embed="rId4" cstate="print"/>
          <a:srcRect/>
          <a:stretch>
            <a:fillRect/>
          </a:stretch>
        </p:blipFill>
        <p:spPr bwMode="auto">
          <a:xfrm>
            <a:off x="4343400" y="1295400"/>
            <a:ext cx="254000" cy="304800"/>
          </a:xfrm>
          <a:prstGeom prst="rect">
            <a:avLst/>
          </a:prstGeom>
          <a:noFill/>
          <a:ln w="9525">
            <a:miter lim="800000"/>
            <a:headEnd/>
            <a:tailEnd/>
          </a:ln>
          <a:effectLst/>
        </p:spPr>
      </p:pic>
      <p:pic>
        <p:nvPicPr>
          <p:cNvPr id="11" name="Picture 151"/>
          <p:cNvPicPr>
            <a:picLocks noChangeAspect="1" noChangeArrowheads="1"/>
          </p:cNvPicPr>
          <p:nvPr/>
        </p:nvPicPr>
        <p:blipFill>
          <a:blip r:embed="rId5" cstate="print"/>
          <a:srcRect/>
          <a:stretch>
            <a:fillRect/>
          </a:stretch>
        </p:blipFill>
        <p:spPr bwMode="auto">
          <a:xfrm>
            <a:off x="4343400" y="3048000"/>
            <a:ext cx="254000" cy="304800"/>
          </a:xfrm>
          <a:prstGeom prst="rect">
            <a:avLst/>
          </a:prstGeom>
          <a:noFill/>
          <a:ln w="9525">
            <a:miter lim="800000"/>
            <a:headEnd/>
            <a:tailEnd/>
          </a:ln>
          <a:effectLst/>
        </p:spPr>
      </p:pic>
      <p:pic>
        <p:nvPicPr>
          <p:cNvPr id="9" name="Picture 152"/>
          <p:cNvPicPr>
            <a:picLocks noChangeAspect="1" noChangeArrowheads="1"/>
          </p:cNvPicPr>
          <p:nvPr/>
        </p:nvPicPr>
        <p:blipFill>
          <a:blip r:embed="rId6" cstate="print"/>
          <a:srcRect/>
          <a:stretch>
            <a:fillRect/>
          </a:stretch>
        </p:blipFill>
        <p:spPr bwMode="auto">
          <a:xfrm>
            <a:off x="4343400" y="2057400"/>
            <a:ext cx="254000" cy="304800"/>
          </a:xfrm>
          <a:prstGeom prst="rect">
            <a:avLst/>
          </a:prstGeom>
          <a:noFill/>
          <a:ln w="9525">
            <a:miter lim="800000"/>
            <a:headEnd/>
            <a:tailEnd/>
          </a:ln>
          <a:effectLst/>
        </p:spPr>
      </p:pic>
      <p:pic>
        <p:nvPicPr>
          <p:cNvPr id="12" name="Picture 153"/>
          <p:cNvPicPr>
            <a:picLocks noChangeAspect="1" noChangeArrowheads="1"/>
          </p:cNvPicPr>
          <p:nvPr/>
        </p:nvPicPr>
        <p:blipFill>
          <a:blip r:embed="rId7" cstate="print"/>
          <a:srcRect/>
          <a:stretch>
            <a:fillRect/>
          </a:stretch>
        </p:blipFill>
        <p:spPr bwMode="auto">
          <a:xfrm>
            <a:off x="4343400" y="4648200"/>
            <a:ext cx="254000" cy="304800"/>
          </a:xfrm>
          <a:prstGeom prst="rect">
            <a:avLst/>
          </a:prstGeom>
          <a:noFill/>
          <a:ln w="9525">
            <a:miter lim="800000"/>
            <a:headEnd/>
            <a:tailEnd/>
          </a:ln>
          <a:effectLst/>
        </p:spPr>
      </p:pic>
    </p:spTree>
    <p:extLst>
      <p:ext uri="{BB962C8B-B14F-4D97-AF65-F5344CB8AC3E}">
        <p14:creationId xmlns:p14="http://schemas.microsoft.com/office/powerpoint/2010/main" val="1695841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1143000"/>
          </a:xfrm>
        </p:spPr>
        <p:txBody>
          <a:bodyPr/>
          <a:lstStyle/>
          <a:p>
            <a:r>
              <a:rPr lang="en-US" dirty="0"/>
              <a:t>URL Relative Referencing</a:t>
            </a:r>
          </a:p>
        </p:txBody>
      </p:sp>
      <p:graphicFrame>
        <p:nvGraphicFramePr>
          <p:cNvPr id="25602" name="Object 2"/>
          <p:cNvGraphicFramePr>
            <a:graphicFrameLocks noChangeAspect="1"/>
          </p:cNvGraphicFramePr>
          <p:nvPr>
            <p:extLst>
              <p:ext uri="{D42A27DB-BD31-4B8C-83A1-F6EECF244321}">
                <p14:modId xmlns:p14="http://schemas.microsoft.com/office/powerpoint/2010/main" val="1626716604"/>
              </p:ext>
            </p:extLst>
          </p:nvPr>
        </p:nvGraphicFramePr>
        <p:xfrm>
          <a:off x="152400" y="1066800"/>
          <a:ext cx="3885605" cy="5029200"/>
        </p:xfrm>
        <a:graphic>
          <a:graphicData uri="http://schemas.openxmlformats.org/presentationml/2006/ole">
            <mc:AlternateContent xmlns:mc="http://schemas.openxmlformats.org/markup-compatibility/2006">
              <mc:Choice xmlns:v="urn:schemas-microsoft-com:vml" Requires="v">
                <p:oleObj name="Visio" r:id="rId2" imgW="5858913" imgH="7019857" progId="">
                  <p:embed/>
                </p:oleObj>
              </mc:Choice>
              <mc:Fallback>
                <p:oleObj name="Visio" r:id="rId2" imgW="5858913" imgH="7019857"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66800"/>
                        <a:ext cx="388560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552663212"/>
              </p:ext>
            </p:extLst>
          </p:nvPr>
        </p:nvGraphicFramePr>
        <p:xfrm>
          <a:off x="4343400" y="914400"/>
          <a:ext cx="4494962" cy="5765800"/>
        </p:xfrm>
        <a:graphic>
          <a:graphicData uri="http://schemas.openxmlformats.org/drawingml/2006/table">
            <a:tbl>
              <a:tblPr/>
              <a:tblGrid>
                <a:gridCol w="2182593">
                  <a:extLst>
                    <a:ext uri="{9D8B030D-6E8A-4147-A177-3AD203B41FA5}">
                      <a16:colId xmlns:a16="http://schemas.microsoft.com/office/drawing/2014/main" val="20000"/>
                    </a:ext>
                  </a:extLst>
                </a:gridCol>
                <a:gridCol w="2312369">
                  <a:extLst>
                    <a:ext uri="{9D8B030D-6E8A-4147-A177-3AD203B41FA5}">
                      <a16:colId xmlns:a16="http://schemas.microsoft.com/office/drawing/2014/main" val="20001"/>
                    </a:ext>
                  </a:extLst>
                </a:gridCol>
              </a:tblGrid>
              <a:tr h="1071824">
                <a:tc>
                  <a:txBody>
                    <a:bodyPr/>
                    <a:lstStyle/>
                    <a:p>
                      <a:pPr marL="0" marR="0" algn="l">
                        <a:lnSpc>
                          <a:spcPts val="1500"/>
                        </a:lnSpc>
                        <a:spcBef>
                          <a:spcPts val="700"/>
                        </a:spcBef>
                        <a:spcAft>
                          <a:spcPts val="700"/>
                        </a:spcAft>
                      </a:pPr>
                      <a:r>
                        <a:rPr lang="en-US" sz="1050" b="1" dirty="0">
                          <a:latin typeface="Constantia"/>
                          <a:ea typeface="Times New Roman"/>
                          <a:cs typeface="Times New Roman"/>
                        </a:rPr>
                        <a:t>Sibling Directory</a:t>
                      </a:r>
                    </a:p>
                    <a:p>
                      <a:pPr marL="0" marR="0" algn="l">
                        <a:lnSpc>
                          <a:spcPts val="1500"/>
                        </a:lnSpc>
                        <a:spcBef>
                          <a:spcPts val="700"/>
                        </a:spcBef>
                        <a:spcAft>
                          <a:spcPts val="700"/>
                        </a:spcAft>
                      </a:pPr>
                      <a:r>
                        <a:rPr lang="en-US" sz="1000" dirty="0">
                          <a:latin typeface="Calibri"/>
                          <a:ea typeface="Times New Roman"/>
                          <a:cs typeface="Times New Roman"/>
                        </a:rPr>
                        <a:t>Use “</a:t>
                      </a:r>
                      <a:r>
                        <a:rPr lang="en-US" sz="1050" dirty="0">
                          <a:solidFill>
                            <a:srgbClr val="548DD4"/>
                          </a:solidFill>
                          <a:latin typeface="Constantia"/>
                          <a:ea typeface="Times New Roman"/>
                          <a:cs typeface="Times New Roman"/>
                        </a:rPr>
                        <a:t>../</a:t>
                      </a:r>
                      <a:r>
                        <a:rPr lang="en-US" sz="1000" dirty="0">
                          <a:latin typeface="Calibri"/>
                          <a:ea typeface="Times New Roman"/>
                          <a:cs typeface="Times New Roman"/>
                        </a:rPr>
                        <a:t>”to move up to the appropriate level, and then use the same technique as for child or grandchild directories.</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050">
                          <a:solidFill>
                            <a:srgbClr val="548DD4"/>
                          </a:solidFill>
                          <a:latin typeface="Constantia"/>
                          <a:ea typeface="Times New Roman"/>
                          <a:cs typeface="Times New Roman"/>
                        </a:rPr>
                        <a:t>logo.gif</a:t>
                      </a:r>
                      <a:r>
                        <a:rPr lang="en-US" sz="1000">
                          <a:latin typeface="Calibri"/>
                          <a:ea typeface="Times New Roman"/>
                          <a:cs typeface="Times New Roman"/>
                        </a:rPr>
                        <a:t> from </a:t>
                      </a:r>
                      <a:r>
                        <a:rPr lang="en-US" sz="1050">
                          <a:solidFill>
                            <a:srgbClr val="548DD4"/>
                          </a:solidFill>
                          <a:latin typeface="Constantia"/>
                          <a:ea typeface="Times New Roman"/>
                          <a:cs typeface="Times New Roman"/>
                        </a:rPr>
                        <a:t>index.html</a:t>
                      </a:r>
                      <a:r>
                        <a:rPr lang="en-US" sz="1000">
                          <a:latin typeface="Calibri"/>
                          <a:ea typeface="Times New Roman"/>
                          <a:cs typeface="Times New Roman"/>
                        </a:rPr>
                        <a:t> in </a:t>
                      </a:r>
                      <a:r>
                        <a:rPr lang="en-US" sz="1050">
                          <a:solidFill>
                            <a:srgbClr val="548DD4"/>
                          </a:solidFill>
                          <a:latin typeface="Constantia"/>
                          <a:ea typeface="Times New Roman"/>
                          <a:cs typeface="Times New Roman"/>
                        </a:rPr>
                        <a:t>members</a:t>
                      </a:r>
                      <a:r>
                        <a:rPr lang="en-US" sz="10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href="../images/about.html"&gt;</a:t>
                      </a:r>
                    </a:p>
                    <a:p>
                      <a:pPr marL="0" marR="0" algn="l">
                        <a:lnSpc>
                          <a:spcPts val="1500"/>
                        </a:lnSpc>
                        <a:spcBef>
                          <a:spcPts val="700"/>
                        </a:spcBef>
                        <a:spcAft>
                          <a:spcPts val="700"/>
                        </a:spcAft>
                      </a:pPr>
                      <a:r>
                        <a:rPr lang="en-US" sz="1000">
                          <a:latin typeface="Calibri"/>
                          <a:ea typeface="Times New Roman"/>
                          <a:cs typeface="Times New Roman"/>
                        </a:rPr>
                        <a:t>To link to </a:t>
                      </a:r>
                      <a:r>
                        <a:rPr lang="en-US" sz="1050">
                          <a:solidFill>
                            <a:srgbClr val="548DD4"/>
                          </a:solidFill>
                          <a:latin typeface="Constantia"/>
                          <a:ea typeface="Times New Roman"/>
                          <a:cs typeface="Times New Roman"/>
                        </a:rPr>
                        <a:t>background.gif</a:t>
                      </a:r>
                      <a:r>
                        <a:rPr lang="en-US" sz="1000">
                          <a:latin typeface="Calibri"/>
                          <a:ea typeface="Times New Roman"/>
                          <a:cs typeface="Times New Roman"/>
                        </a:rPr>
                        <a:t> from </a:t>
                      </a:r>
                      <a:r>
                        <a:rPr lang="en-US" sz="1050">
                          <a:solidFill>
                            <a:srgbClr val="548DD4"/>
                          </a:solidFill>
                          <a:latin typeface="Constantia"/>
                          <a:ea typeface="Times New Roman"/>
                          <a:cs typeface="Times New Roman"/>
                        </a:rPr>
                        <a:t>bio.html</a:t>
                      </a:r>
                      <a:r>
                        <a:rPr lang="en-US" sz="10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href="../../css/images/background.gif"&gt;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63560">
                <a:tc>
                  <a:txBody>
                    <a:bodyPr/>
                    <a:lstStyle/>
                    <a:p>
                      <a:pPr marL="0" marR="0" algn="l">
                        <a:lnSpc>
                          <a:spcPts val="1500"/>
                        </a:lnSpc>
                        <a:spcBef>
                          <a:spcPts val="700"/>
                        </a:spcBef>
                        <a:spcAft>
                          <a:spcPts val="700"/>
                        </a:spcAft>
                      </a:pPr>
                      <a:r>
                        <a:rPr lang="en-US" sz="1050" b="1" dirty="0">
                          <a:latin typeface="Constantia"/>
                          <a:ea typeface="Times New Roman"/>
                          <a:cs typeface="Times New Roman"/>
                        </a:rPr>
                        <a:t>Root Reference</a:t>
                      </a:r>
                    </a:p>
                    <a:p>
                      <a:pPr marL="0" marR="0" algn="l">
                        <a:lnSpc>
                          <a:spcPts val="1500"/>
                        </a:lnSpc>
                        <a:spcBef>
                          <a:spcPts val="700"/>
                        </a:spcBef>
                        <a:spcAft>
                          <a:spcPts val="700"/>
                        </a:spcAft>
                      </a:pPr>
                      <a:r>
                        <a:rPr lang="en-US" sz="1000" dirty="0">
                          <a:latin typeface="Calibri"/>
                          <a:ea typeface="Times New Roman"/>
                          <a:cs typeface="Times New Roman"/>
                        </a:rPr>
                        <a:t>An alternative approach for ancestor and sibling references is to use the so-called </a:t>
                      </a:r>
                      <a:r>
                        <a:rPr lang="en-US" sz="1000" b="1" dirty="0">
                          <a:solidFill>
                            <a:srgbClr val="C00000"/>
                          </a:solidFill>
                          <a:latin typeface="Calibri"/>
                          <a:ea typeface="Times New Roman"/>
                          <a:cs typeface="Times New Roman"/>
                        </a:rPr>
                        <a:t>root reference</a:t>
                      </a:r>
                      <a:r>
                        <a:rPr lang="en-US" sz="1000" dirty="0">
                          <a:latin typeface="Calibri"/>
                          <a:ea typeface="Times New Roman"/>
                          <a:cs typeface="Times New Roman"/>
                        </a:rPr>
                        <a:t> approach. In this approach, begin the reference with the root reference (the “</a:t>
                      </a:r>
                      <a:r>
                        <a:rPr lang="en-US" sz="1050" dirty="0">
                          <a:solidFill>
                            <a:srgbClr val="548DD4"/>
                          </a:solidFill>
                          <a:latin typeface="Constantia"/>
                          <a:ea typeface="Times New Roman"/>
                          <a:cs typeface="Times New Roman"/>
                        </a:rPr>
                        <a:t>/</a:t>
                      </a:r>
                      <a:r>
                        <a:rPr lang="en-US" sz="1000" dirty="0">
                          <a:latin typeface="Calibri"/>
                          <a:ea typeface="Times New Roman"/>
                          <a:cs typeface="Times New Roman"/>
                        </a:rPr>
                        <a:t>”) and then use the same technique as for child or grandchild directories. </a:t>
                      </a:r>
                      <a:r>
                        <a:rPr lang="en-US" sz="1000" b="1" dirty="0">
                          <a:latin typeface="Calibri"/>
                          <a:ea typeface="Times New Roman"/>
                          <a:cs typeface="Times New Roman"/>
                        </a:rPr>
                        <a:t>Note that these will only work on the server! That is, they will not work when you test it out on your local machine.</a:t>
                      </a:r>
                      <a:endParaRPr lang="en-US" sz="1000" dirty="0">
                        <a:latin typeface="Calibri"/>
                        <a:ea typeface="Times New Roman"/>
                        <a:cs typeface="Times New Roman"/>
                      </a:endParaRP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050">
                          <a:solidFill>
                            <a:srgbClr val="548DD4"/>
                          </a:solidFill>
                          <a:latin typeface="Constantia"/>
                          <a:ea typeface="Times New Roman"/>
                          <a:cs typeface="Times New Roman"/>
                        </a:rPr>
                        <a:t>about.html</a:t>
                      </a:r>
                      <a:r>
                        <a:rPr lang="en-US" sz="1000">
                          <a:latin typeface="Calibri"/>
                          <a:ea typeface="Times New Roman"/>
                          <a:cs typeface="Times New Roman"/>
                        </a:rPr>
                        <a:t> from </a:t>
                      </a:r>
                      <a:r>
                        <a:rPr lang="en-US" sz="1050">
                          <a:solidFill>
                            <a:srgbClr val="548DD4"/>
                          </a:solidFill>
                          <a:latin typeface="Constantia"/>
                          <a:ea typeface="Times New Roman"/>
                          <a:cs typeface="Times New Roman"/>
                        </a:rPr>
                        <a:t>bio.html</a:t>
                      </a:r>
                      <a:r>
                        <a:rPr lang="en-US" sz="10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href="/about.html"&gt;</a:t>
                      </a:r>
                    </a:p>
                    <a:p>
                      <a:pPr marL="0" marR="0" algn="l">
                        <a:lnSpc>
                          <a:spcPts val="1500"/>
                        </a:lnSpc>
                        <a:spcBef>
                          <a:spcPts val="700"/>
                        </a:spcBef>
                        <a:spcAft>
                          <a:spcPts val="700"/>
                        </a:spcAft>
                      </a:pPr>
                      <a:r>
                        <a:rPr lang="en-US" sz="1000">
                          <a:latin typeface="Calibri"/>
                          <a:ea typeface="Times New Roman"/>
                          <a:cs typeface="Times New Roman"/>
                        </a:rPr>
                        <a:t>To link to </a:t>
                      </a:r>
                      <a:r>
                        <a:rPr lang="en-US" sz="1050">
                          <a:solidFill>
                            <a:srgbClr val="548DD4"/>
                          </a:solidFill>
                          <a:latin typeface="Constantia"/>
                          <a:ea typeface="Times New Roman"/>
                          <a:cs typeface="Times New Roman"/>
                        </a:rPr>
                        <a:t>background.gif</a:t>
                      </a:r>
                      <a:r>
                        <a:rPr lang="en-US" sz="1000">
                          <a:latin typeface="Calibri"/>
                          <a:ea typeface="Times New Roman"/>
                          <a:cs typeface="Times New Roman"/>
                        </a:rPr>
                        <a:t> from </a:t>
                      </a:r>
                      <a:r>
                        <a:rPr lang="en-US" sz="1050">
                          <a:solidFill>
                            <a:srgbClr val="548DD4"/>
                          </a:solidFill>
                          <a:latin typeface="Constantia"/>
                          <a:ea typeface="Times New Roman"/>
                          <a:cs typeface="Times New Roman"/>
                        </a:rPr>
                        <a:t>bio.html</a:t>
                      </a:r>
                      <a:r>
                        <a:rPr lang="en-US" sz="10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10001"/>
                  </a:ext>
                </a:extLst>
              </a:tr>
              <a:tr h="1328615">
                <a:tc>
                  <a:txBody>
                    <a:bodyPr/>
                    <a:lstStyle/>
                    <a:p>
                      <a:pPr marL="0" marR="0" algn="l">
                        <a:lnSpc>
                          <a:spcPts val="1500"/>
                        </a:lnSpc>
                        <a:spcBef>
                          <a:spcPts val="700"/>
                        </a:spcBef>
                        <a:spcAft>
                          <a:spcPts val="700"/>
                        </a:spcAft>
                      </a:pPr>
                      <a:r>
                        <a:rPr lang="en-US" sz="1050" b="1">
                          <a:latin typeface="Constantia"/>
                          <a:ea typeface="Times New Roman"/>
                          <a:cs typeface="Times New Roman"/>
                        </a:rPr>
                        <a:t>Default Document</a:t>
                      </a:r>
                    </a:p>
                    <a:p>
                      <a:pPr marL="0" marR="0" algn="l">
                        <a:lnSpc>
                          <a:spcPts val="1500"/>
                        </a:lnSpc>
                        <a:spcBef>
                          <a:spcPts val="700"/>
                        </a:spcBef>
                        <a:spcAft>
                          <a:spcPts val="700"/>
                        </a:spcAft>
                      </a:pPr>
                      <a:r>
                        <a:rPr lang="en-US" sz="1000">
                          <a:latin typeface="Calibri"/>
                          <a:ea typeface="Times New Roman"/>
                          <a:cs typeface="Times New Roman"/>
                        </a:rPr>
                        <a:t>Web servers allow references to directory names without file names. In such a case, the web server will serve the default document, which is usually a file called </a:t>
                      </a:r>
                      <a:r>
                        <a:rPr lang="en-US" sz="1050">
                          <a:solidFill>
                            <a:srgbClr val="548DD4"/>
                          </a:solidFill>
                          <a:latin typeface="Constantia"/>
                          <a:ea typeface="Times New Roman"/>
                          <a:cs typeface="Times New Roman"/>
                        </a:rPr>
                        <a:t>index.html</a:t>
                      </a:r>
                      <a:r>
                        <a:rPr lang="en-US" sz="1000">
                          <a:latin typeface="Calibri"/>
                          <a:ea typeface="Times New Roman"/>
                          <a:cs typeface="Times New Roman"/>
                        </a:rPr>
                        <a:t> (apache) or </a:t>
                      </a:r>
                      <a:r>
                        <a:rPr lang="en-US" sz="1050">
                          <a:solidFill>
                            <a:srgbClr val="548DD4"/>
                          </a:solidFill>
                          <a:latin typeface="Constantia"/>
                          <a:ea typeface="Times New Roman"/>
                          <a:cs typeface="Times New Roman"/>
                        </a:rPr>
                        <a:t>default.html</a:t>
                      </a:r>
                      <a:r>
                        <a:rPr lang="en-US" sz="1000">
                          <a:latin typeface="Calibri"/>
                          <a:ea typeface="Times New Roman"/>
                          <a:cs typeface="Times New Roman"/>
                        </a:rPr>
                        <a:t> (IIS). </a:t>
                      </a:r>
                      <a:r>
                        <a:rPr lang="en-US" sz="1000" b="1">
                          <a:latin typeface="Calibri"/>
                          <a:ea typeface="Times New Roman"/>
                          <a:cs typeface="Times New Roman"/>
                        </a:rPr>
                        <a:t>Again, this will only generally work on the web server.</a:t>
                      </a:r>
                      <a:endParaRPr lang="en-US" sz="1000">
                        <a:latin typeface="Calibri"/>
                        <a:ea typeface="Times New Roman"/>
                        <a:cs typeface="Times New Roman"/>
                      </a:endParaRP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050" dirty="0">
                          <a:solidFill>
                            <a:srgbClr val="548DD4"/>
                          </a:solidFill>
                          <a:latin typeface="Constantia"/>
                          <a:ea typeface="Times New Roman"/>
                          <a:cs typeface="Times New Roman"/>
                        </a:rPr>
                        <a:t>index.html</a:t>
                      </a:r>
                      <a:r>
                        <a:rPr lang="en-US" sz="1000" dirty="0">
                          <a:latin typeface="Calibri"/>
                          <a:ea typeface="Times New Roman"/>
                          <a:cs typeface="Times New Roman"/>
                        </a:rPr>
                        <a:t> in </a:t>
                      </a:r>
                      <a:r>
                        <a:rPr lang="en-US" sz="1050" dirty="0">
                          <a:solidFill>
                            <a:srgbClr val="548DD4"/>
                          </a:solidFill>
                          <a:latin typeface="Constantia"/>
                          <a:ea typeface="Times New Roman"/>
                          <a:cs typeface="Times New Roman"/>
                        </a:rPr>
                        <a:t>members</a:t>
                      </a:r>
                      <a:r>
                        <a:rPr lang="en-US" sz="1000" dirty="0">
                          <a:latin typeface="Calibri"/>
                          <a:ea typeface="Times New Roman"/>
                          <a:cs typeface="Times New Roman"/>
                        </a:rPr>
                        <a:t> from </a:t>
                      </a:r>
                      <a:r>
                        <a:rPr lang="en-US" sz="1050" dirty="0">
                          <a:solidFill>
                            <a:srgbClr val="548DD4"/>
                          </a:solidFill>
                          <a:latin typeface="Constantia"/>
                          <a:ea typeface="Times New Roman"/>
                          <a:cs typeface="Times New Roman"/>
                        </a:rPr>
                        <a:t>about.html</a:t>
                      </a:r>
                      <a:r>
                        <a:rPr lang="en-US" sz="1000" dirty="0">
                          <a:latin typeface="Calibri"/>
                          <a:ea typeface="Times New Roman"/>
                          <a:cs typeface="Times New Roman"/>
                        </a:rPr>
                        <a:t>, use either:</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="members"&gt;</a:t>
                      </a:r>
                    </a:p>
                    <a:p>
                      <a:pPr marL="0" marR="0" algn="l">
                        <a:lnSpc>
                          <a:spcPts val="1500"/>
                        </a:lnSpc>
                        <a:spcBef>
                          <a:spcPts val="700"/>
                        </a:spcBef>
                        <a:spcAft>
                          <a:spcPts val="700"/>
                        </a:spcAft>
                      </a:pPr>
                      <a:r>
                        <a:rPr lang="en-US" sz="1000" dirty="0">
                          <a:latin typeface="Calibri"/>
                          <a:ea typeface="Times New Roman"/>
                          <a:cs typeface="Times New Roman"/>
                        </a:rPr>
                        <a:t>Or</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="/members"&gt;</a:t>
                      </a: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extLst>
                  <a:ext uri="{0D108BD9-81ED-4DB2-BD59-A6C34878D82A}">
                    <a16:rowId xmlns:a16="http://schemas.microsoft.com/office/drawing/2014/main" val="10002"/>
                  </a:ext>
                </a:extLst>
              </a:tr>
            </a:tbl>
          </a:graphicData>
        </a:graphic>
      </p:graphicFrame>
      <p:pic>
        <p:nvPicPr>
          <p:cNvPr id="8" name="Picture 125"/>
          <p:cNvPicPr>
            <a:picLocks noChangeAspect="1" noChangeArrowheads="1"/>
          </p:cNvPicPr>
          <p:nvPr/>
        </p:nvPicPr>
        <p:blipFill>
          <a:blip r:embed="rId4" cstate="print"/>
          <a:srcRect/>
          <a:stretch>
            <a:fillRect/>
          </a:stretch>
        </p:blipFill>
        <p:spPr bwMode="auto">
          <a:xfrm>
            <a:off x="4114800" y="2476500"/>
            <a:ext cx="228600" cy="266700"/>
          </a:xfrm>
          <a:prstGeom prst="rect">
            <a:avLst/>
          </a:prstGeom>
          <a:noFill/>
          <a:ln w="9525">
            <a:miter lim="800000"/>
            <a:headEnd/>
            <a:tailEnd/>
          </a:ln>
          <a:effectLst/>
        </p:spPr>
      </p:pic>
      <p:pic>
        <p:nvPicPr>
          <p:cNvPr id="10" name="Picture 126"/>
          <p:cNvPicPr>
            <a:picLocks noChangeAspect="1" noChangeArrowheads="1"/>
          </p:cNvPicPr>
          <p:nvPr/>
        </p:nvPicPr>
        <p:blipFill>
          <a:blip r:embed="rId5" cstate="print"/>
          <a:srcRect/>
          <a:stretch>
            <a:fillRect/>
          </a:stretch>
        </p:blipFill>
        <p:spPr bwMode="auto">
          <a:xfrm>
            <a:off x="4114800" y="4546600"/>
            <a:ext cx="228600" cy="266700"/>
          </a:xfrm>
          <a:prstGeom prst="rect">
            <a:avLst/>
          </a:prstGeom>
          <a:noFill/>
          <a:ln w="9525">
            <a:miter lim="800000"/>
            <a:headEnd/>
            <a:tailEnd/>
          </a:ln>
          <a:effectLst/>
        </p:spPr>
      </p:pic>
      <p:pic>
        <p:nvPicPr>
          <p:cNvPr id="9" name="Picture 127"/>
          <p:cNvPicPr>
            <a:picLocks noChangeAspect="1" noChangeArrowheads="1"/>
          </p:cNvPicPr>
          <p:nvPr/>
        </p:nvPicPr>
        <p:blipFill>
          <a:blip r:embed="rId6" cstate="print"/>
          <a:srcRect/>
          <a:stretch>
            <a:fillRect/>
          </a:stretch>
        </p:blipFill>
        <p:spPr bwMode="auto">
          <a:xfrm>
            <a:off x="4114800" y="876300"/>
            <a:ext cx="228600" cy="266700"/>
          </a:xfrm>
          <a:prstGeom prst="rect">
            <a:avLst/>
          </a:prstGeom>
          <a:noFill/>
          <a:ln w="9525">
            <a:miter lim="800000"/>
            <a:headEnd/>
            <a:tailEnd/>
          </a:ln>
          <a:effectLst/>
        </p:spPr>
      </p:pic>
    </p:spTree>
    <p:extLst>
      <p:ext uri="{BB962C8B-B14F-4D97-AF65-F5344CB8AC3E}">
        <p14:creationId xmlns:p14="http://schemas.microsoft.com/office/powerpoint/2010/main" val="695637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Text Elements</a:t>
            </a:r>
          </a:p>
        </p:txBody>
      </p:sp>
      <p:sp>
        <p:nvSpPr>
          <p:cNvPr id="3" name="Content Placeholder 2"/>
          <p:cNvSpPr>
            <a:spLocks noGrp="1"/>
          </p:cNvSpPr>
          <p:nvPr>
            <p:ph idx="1"/>
          </p:nvPr>
        </p:nvSpPr>
        <p:spPr>
          <a:xfrm>
            <a:off x="914400" y="1143000"/>
            <a:ext cx="7620000" cy="2392363"/>
          </a:xfrm>
        </p:spPr>
        <p:txBody>
          <a:bodyPr/>
          <a:lstStyle/>
          <a:p>
            <a:pPr algn="just"/>
            <a:r>
              <a:rPr lang="en-US" dirty="0"/>
              <a:t>Inline elements do not disrupt the flow of text (i.e., cause a line break). </a:t>
            </a:r>
          </a:p>
          <a:p>
            <a:pPr algn="just"/>
            <a:r>
              <a:rPr lang="en-US" dirty="0"/>
              <a:t>HTML5 defines over 30 of these elements.</a:t>
            </a:r>
          </a:p>
        </p:txBody>
      </p:sp>
      <p:sp>
        <p:nvSpPr>
          <p:cNvPr id="4" name="Content Placeholder 3"/>
          <p:cNvSpPr>
            <a:spLocks noGrp="1"/>
          </p:cNvSpPr>
          <p:nvPr>
            <p:ph sz="quarter" idx="13"/>
          </p:nvPr>
        </p:nvSpPr>
        <p:spPr/>
        <p:txBody>
          <a:bodyPr>
            <a:normAutofit lnSpcReduction="10000"/>
          </a:bodyPr>
          <a:lstStyle/>
          <a:p>
            <a:r>
              <a:rPr lang="en-US" dirty="0"/>
              <a:t>Do not disrupt the flow</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438400"/>
            <a:ext cx="5943600" cy="441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9266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a:t>
            </a:r>
          </a:p>
        </p:txBody>
      </p:sp>
      <p:sp>
        <p:nvSpPr>
          <p:cNvPr id="3" name="Content Placeholder 2"/>
          <p:cNvSpPr>
            <a:spLocks noGrp="1"/>
          </p:cNvSpPr>
          <p:nvPr>
            <p:ph idx="1"/>
          </p:nvPr>
        </p:nvSpPr>
        <p:spPr>
          <a:xfrm>
            <a:off x="914400" y="1646237"/>
            <a:ext cx="7620000" cy="4525963"/>
          </a:xfrm>
        </p:spPr>
        <p:txBody>
          <a:bodyPr>
            <a:normAutofit/>
          </a:bodyPr>
          <a:lstStyle/>
          <a:p>
            <a:pPr algn="just">
              <a:buFont typeface="Wingdings" pitchFamily="2" charset="2"/>
              <a:buChar char="ü"/>
            </a:pPr>
            <a:r>
              <a:rPr lang="en-US" dirty="0"/>
              <a:t>While the </a:t>
            </a:r>
            <a:r>
              <a:rPr lang="en-US" b="1" dirty="0"/>
              <a:t>&lt;</a:t>
            </a:r>
            <a:r>
              <a:rPr lang="en-US" b="1" dirty="0" err="1"/>
              <a:t>img</a:t>
            </a:r>
            <a:r>
              <a:rPr lang="en-US" b="1" dirty="0"/>
              <a:t>&gt; </a:t>
            </a:r>
            <a:r>
              <a:rPr lang="en-US" dirty="0"/>
              <a:t>tag is the oldest method for displaying an image, it is not the only way. </a:t>
            </a:r>
          </a:p>
          <a:p>
            <a:pPr algn="just">
              <a:buFont typeface="Wingdings" pitchFamily="2" charset="2"/>
              <a:buChar char="ü"/>
            </a:pPr>
            <a:r>
              <a:rPr lang="en-US" dirty="0"/>
              <a:t>For purely decorative images, such as background gradients and patterns, logos, border art, and so on, it makes semantic sense to keep such images out of the markup and in CSS where they more rightly belong. </a:t>
            </a:r>
          </a:p>
          <a:p>
            <a:pPr algn="just">
              <a:buFont typeface="Wingdings" pitchFamily="2" charset="2"/>
              <a:buChar char="ü"/>
            </a:pPr>
            <a:r>
              <a:rPr lang="en-US" dirty="0"/>
              <a:t>But when the images are content, such as in the images in a gallery or the image of a product in a product details page, then the &lt;</a:t>
            </a:r>
            <a:r>
              <a:rPr lang="en-US" dirty="0" err="1"/>
              <a:t>img</a:t>
            </a:r>
            <a:r>
              <a:rPr lang="en-US" dirty="0"/>
              <a:t>&gt; tag is the semantically appropriate approach.</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623223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Syntax</a:t>
            </a:r>
          </a:p>
        </p:txBody>
      </p:sp>
      <p:sp>
        <p:nvSpPr>
          <p:cNvPr id="3" name="Content Placeholder 2"/>
          <p:cNvSpPr>
            <a:spLocks noGrp="1"/>
          </p:cNvSpPr>
          <p:nvPr>
            <p:ph idx="1"/>
          </p:nvPr>
        </p:nvSpPr>
        <p:spPr>
          <a:xfrm>
            <a:off x="914400" y="1646237"/>
            <a:ext cx="7315200" cy="4525963"/>
          </a:xfrm>
        </p:spPr>
        <p:txBody>
          <a:bodyPr/>
          <a:lstStyle/>
          <a:p>
            <a:pPr algn="just"/>
            <a:r>
              <a:rPr lang="en-US" dirty="0"/>
              <a:t>HTML is defined as a </a:t>
            </a:r>
            <a:r>
              <a:rPr lang="en-US" b="1" dirty="0">
                <a:solidFill>
                  <a:schemeClr val="accent1"/>
                </a:solidFill>
              </a:rPr>
              <a:t>markup language</a:t>
            </a:r>
            <a:r>
              <a:rPr lang="en-US" dirty="0"/>
              <a:t>. </a:t>
            </a:r>
          </a:p>
          <a:p>
            <a:pPr marL="342900" indent="-342900" algn="just">
              <a:buFont typeface="Arial" panose="020B0604020202020204" pitchFamily="34" charset="0"/>
              <a:buChar char="•"/>
            </a:pPr>
            <a:r>
              <a:rPr lang="en-US" dirty="0"/>
              <a:t>A markup language is simply a way of annotating a document in such a way to make the annotations distinct from the text being annotated. </a:t>
            </a:r>
          </a:p>
          <a:p>
            <a:pPr marL="342900" indent="-342900" algn="just">
              <a:buFont typeface="Arial" panose="020B0604020202020204" pitchFamily="34" charset="0"/>
              <a:buChar char="•"/>
            </a:pPr>
            <a:r>
              <a:rPr lang="en-US" dirty="0"/>
              <a:t>The term comes from the days of print, when editors would write instructions on manuscript pages that might be revision instructions to the author or copy editor. </a:t>
            </a:r>
          </a:p>
        </p:txBody>
      </p:sp>
      <p:sp>
        <p:nvSpPr>
          <p:cNvPr id="4" name="Content Placeholder 3"/>
          <p:cNvSpPr>
            <a:spLocks noGrp="1"/>
          </p:cNvSpPr>
          <p:nvPr>
            <p:ph sz="quarter" idx="13"/>
          </p:nvPr>
        </p:nvSpPr>
        <p:spPr/>
        <p:txBody>
          <a:bodyPr>
            <a:normAutofit lnSpcReduction="10000"/>
          </a:bodyPr>
          <a:lstStyle/>
          <a:p>
            <a:r>
              <a:rPr lang="en-US" dirty="0"/>
              <a:t>What is a markup language?</a:t>
            </a:r>
          </a:p>
        </p:txBody>
      </p:sp>
    </p:spTree>
    <p:extLst>
      <p:ext uri="{BB962C8B-B14F-4D97-AF65-F5344CB8AC3E}">
        <p14:creationId xmlns:p14="http://schemas.microsoft.com/office/powerpoint/2010/main" val="1005012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Images</a:t>
            </a:r>
          </a:p>
        </p:txBody>
      </p:sp>
      <p:graphicFrame>
        <p:nvGraphicFramePr>
          <p:cNvPr id="74754" name="Object 2"/>
          <p:cNvGraphicFramePr>
            <a:graphicFrameLocks noChangeAspect="1"/>
          </p:cNvGraphicFramePr>
          <p:nvPr>
            <p:extLst>
              <p:ext uri="{D42A27DB-BD31-4B8C-83A1-F6EECF244321}">
                <p14:modId xmlns:p14="http://schemas.microsoft.com/office/powerpoint/2010/main" val="2225960105"/>
              </p:ext>
            </p:extLst>
          </p:nvPr>
        </p:nvGraphicFramePr>
        <p:xfrm>
          <a:off x="698026" y="1143000"/>
          <a:ext cx="7464899" cy="5029200"/>
        </p:xfrm>
        <a:graphic>
          <a:graphicData uri="http://schemas.openxmlformats.org/presentationml/2006/ole">
            <mc:AlternateContent xmlns:mc="http://schemas.openxmlformats.org/markup-compatibility/2006">
              <mc:Choice xmlns:v="urn:schemas-microsoft-com:vml" Requires="v">
                <p:oleObj name="Visio" r:id="rId2" imgW="7248477" imgH="1701800" progId="">
                  <p:embed/>
                </p:oleObj>
              </mc:Choice>
              <mc:Fallback>
                <p:oleObj name="Visio" r:id="rId2" imgW="7248477" imgH="1701800"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26" y="1143000"/>
                        <a:ext cx="7464899" cy="502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52974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a:xfrm>
            <a:off x="685800" y="1646237"/>
            <a:ext cx="7924800" cy="3078163"/>
          </a:xfrm>
        </p:spPr>
        <p:txBody>
          <a:bodyPr>
            <a:normAutofit/>
          </a:bodyPr>
          <a:lstStyle/>
          <a:p>
            <a:pPr algn="just">
              <a:buFont typeface="Wingdings" pitchFamily="2" charset="2"/>
              <a:buChar char="Ø"/>
            </a:pPr>
            <a:r>
              <a:rPr lang="en-US" b="1" dirty="0">
                <a:solidFill>
                  <a:schemeClr val="accent1"/>
                </a:solidFill>
              </a:rPr>
              <a:t>Unordered lists</a:t>
            </a:r>
            <a:r>
              <a:rPr lang="en-US" dirty="0"/>
              <a:t>. Collections of items in no particular order; these are by default rendered by the browser as a bulleted list. </a:t>
            </a:r>
          </a:p>
          <a:p>
            <a:pPr algn="just">
              <a:buFont typeface="Wingdings" pitchFamily="2" charset="2"/>
              <a:buChar char="Ø"/>
            </a:pPr>
            <a:r>
              <a:rPr lang="en-US" b="1" dirty="0">
                <a:solidFill>
                  <a:schemeClr val="accent1"/>
                </a:solidFill>
              </a:rPr>
              <a:t>Ordered lists</a:t>
            </a:r>
            <a:r>
              <a:rPr lang="en-US" dirty="0"/>
              <a:t>. Collections of items that have a set order; these are by default rendered by the browser as a numbered list.</a:t>
            </a:r>
          </a:p>
          <a:p>
            <a:pPr algn="just">
              <a:buFont typeface="Wingdings" pitchFamily="2" charset="2"/>
              <a:buChar char="Ø"/>
            </a:pPr>
            <a:r>
              <a:rPr lang="en-US" b="1" dirty="0">
                <a:solidFill>
                  <a:schemeClr val="accent1"/>
                </a:solidFill>
              </a:rPr>
              <a:t>Definition lists</a:t>
            </a:r>
            <a:r>
              <a:rPr lang="en-US" dirty="0"/>
              <a:t>. Collection of name and definition pairs. These tend to be used infrequently. Perhaps the most common example would be a FAQ list.</a:t>
            </a:r>
          </a:p>
        </p:txBody>
      </p:sp>
      <p:sp>
        <p:nvSpPr>
          <p:cNvPr id="4" name="Content Placeholder 3"/>
          <p:cNvSpPr>
            <a:spLocks noGrp="1"/>
          </p:cNvSpPr>
          <p:nvPr>
            <p:ph sz="quarter" idx="13"/>
          </p:nvPr>
        </p:nvSpPr>
        <p:spPr/>
        <p:txBody>
          <a:bodyPr>
            <a:normAutofit lnSpcReduction="10000"/>
          </a:bodyPr>
          <a:lstStyle/>
          <a:p>
            <a:r>
              <a:rPr lang="en-US" dirty="0"/>
              <a:t>HTML provides three types of lists</a:t>
            </a:r>
          </a:p>
        </p:txBody>
      </p:sp>
    </p:spTree>
    <p:extLst>
      <p:ext uri="{BB962C8B-B14F-4D97-AF65-F5344CB8AC3E}">
        <p14:creationId xmlns:p14="http://schemas.microsoft.com/office/powerpoint/2010/main" val="3330608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Lists</a:t>
            </a:r>
          </a:p>
        </p:txBody>
      </p:sp>
      <p:graphicFrame>
        <p:nvGraphicFramePr>
          <p:cNvPr id="75778" name="Object 2"/>
          <p:cNvGraphicFramePr>
            <a:graphicFrameLocks noChangeAspect="1"/>
          </p:cNvGraphicFramePr>
          <p:nvPr/>
        </p:nvGraphicFramePr>
        <p:xfrm>
          <a:off x="914400" y="990600"/>
          <a:ext cx="7124700" cy="5276850"/>
        </p:xfrm>
        <a:graphic>
          <a:graphicData uri="http://schemas.openxmlformats.org/presentationml/2006/ole">
            <mc:AlternateContent xmlns:mc="http://schemas.openxmlformats.org/markup-compatibility/2006">
              <mc:Choice xmlns:v="urn:schemas-microsoft-com:vml" Requires="v">
                <p:oleObj name="Visio" r:id="rId2" imgW="7124756" imgH="5276985" progId="">
                  <p:embed/>
                </p:oleObj>
              </mc:Choice>
              <mc:Fallback>
                <p:oleObj name="Visio" r:id="rId2" imgW="7124756" imgH="5276985"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71247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71408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Character Entities</a:t>
            </a:r>
          </a:p>
        </p:txBody>
      </p:sp>
      <p:sp>
        <p:nvSpPr>
          <p:cNvPr id="7" name="Content Placeholder 6"/>
          <p:cNvSpPr>
            <a:spLocks noGrp="1"/>
          </p:cNvSpPr>
          <p:nvPr>
            <p:ph idx="1"/>
          </p:nvPr>
        </p:nvSpPr>
        <p:spPr>
          <a:xfrm>
            <a:off x="914400" y="1646237"/>
            <a:ext cx="7315200" cy="4525963"/>
          </a:xfrm>
        </p:spPr>
        <p:txBody>
          <a:bodyPr/>
          <a:lstStyle/>
          <a:p>
            <a:pPr algn="just">
              <a:buFont typeface="Wingdings" pitchFamily="2" charset="2"/>
              <a:buChar char="v"/>
            </a:pPr>
            <a:r>
              <a:rPr lang="en-US" dirty="0"/>
              <a:t>These are special characters for symbols for which there is either no way easy way to type in via a keyboard (such as the copyright symbol or accented characters) or which have a reserved meaning in HTML (for instance the “&lt;” or “&gt;” symbols).</a:t>
            </a:r>
          </a:p>
          <a:p>
            <a:pPr algn="just">
              <a:buFont typeface="Wingdings" pitchFamily="2" charset="2"/>
              <a:buChar char="v"/>
            </a:pPr>
            <a:r>
              <a:rPr lang="en-US" dirty="0"/>
              <a:t>They can be used in an HTML document by using the entity name or the entity number.</a:t>
            </a:r>
          </a:p>
          <a:p>
            <a:pPr algn="just"/>
            <a:r>
              <a:rPr lang="en-US" dirty="0"/>
              <a:t>e.g., &amp;</a:t>
            </a:r>
            <a:r>
              <a:rPr lang="en-US" dirty="0" err="1"/>
              <a:t>nbsp</a:t>
            </a:r>
            <a:r>
              <a:rPr lang="en-US" dirty="0"/>
              <a:t>; and &amp;copy;</a:t>
            </a:r>
          </a:p>
        </p:txBody>
      </p:sp>
      <p:sp>
        <p:nvSpPr>
          <p:cNvPr id="8" name="Content Placeholder 7"/>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238393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3"/>
          </p:nvPr>
        </p:nvSpPr>
        <p:spPr/>
        <p:txBody>
          <a:bodyPr>
            <a:normAutofit lnSpcReduction="10000"/>
          </a:bodyPr>
          <a:lstStyle/>
          <a:p>
            <a:endParaRPr lang="en-US"/>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97" y="1066800"/>
            <a:ext cx="7788903"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70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HTML </a:t>
            </a:r>
            <a:r>
              <a:rPr lang="en-US" dirty="0">
                <a:solidFill>
                  <a:schemeClr val="tx2"/>
                </a:solidFill>
              </a:rPr>
              <a:t>SEMANTIC ELEMENTS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a:t>
            </a:r>
            <a:r>
              <a:rPr lang="en-US" dirty="0">
                <a:solidFill>
                  <a:schemeClr val="tx1"/>
                </a:solidFill>
              </a:rPr>
              <a:t>6</a:t>
            </a:r>
          </a:p>
        </p:txBody>
      </p:sp>
    </p:spTree>
    <p:extLst>
      <p:ext uri="{BB962C8B-B14F-4D97-AF65-F5344CB8AC3E}">
        <p14:creationId xmlns:p14="http://schemas.microsoft.com/office/powerpoint/2010/main" val="3182032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Header and Footer</a:t>
            </a:r>
          </a:p>
        </p:txBody>
      </p:sp>
      <p:sp>
        <p:nvSpPr>
          <p:cNvPr id="4" name="Content Placeholder 3"/>
          <p:cNvSpPr>
            <a:spLocks noGrp="1"/>
          </p:cNvSpPr>
          <p:nvPr>
            <p:ph idx="1"/>
          </p:nvPr>
        </p:nvSpPr>
        <p:spPr>
          <a:xfrm>
            <a:off x="914400" y="1646237"/>
            <a:ext cx="7391400" cy="4525963"/>
          </a:xfrm>
        </p:spPr>
        <p:txBody>
          <a:bodyPr>
            <a:normAutofit/>
          </a:bodyPr>
          <a:lstStyle/>
          <a:p>
            <a:pPr algn="just"/>
            <a:r>
              <a:rPr lang="en-US" dirty="0"/>
              <a:t>Most web site pages have a recognizable header and footer section. </a:t>
            </a:r>
          </a:p>
          <a:p>
            <a:pPr algn="just"/>
            <a:r>
              <a:rPr lang="en-US" dirty="0"/>
              <a:t>Typically the </a:t>
            </a:r>
            <a:r>
              <a:rPr lang="en-US" b="1" dirty="0"/>
              <a:t>header</a:t>
            </a:r>
            <a:r>
              <a:rPr lang="en-US" dirty="0"/>
              <a:t> contains </a:t>
            </a:r>
          </a:p>
          <a:p>
            <a:pPr marL="342900" indent="-342900" algn="just">
              <a:buFont typeface="Arial" panose="020B0604020202020204" pitchFamily="34" charset="0"/>
              <a:buChar char="•"/>
            </a:pPr>
            <a:r>
              <a:rPr lang="en-US" dirty="0"/>
              <a:t>the site logo </a:t>
            </a:r>
          </a:p>
          <a:p>
            <a:pPr marL="342900" indent="-342900" algn="just">
              <a:buFont typeface="Arial" panose="020B0604020202020204" pitchFamily="34" charset="0"/>
              <a:buChar char="•"/>
            </a:pPr>
            <a:r>
              <a:rPr lang="en-US" dirty="0"/>
              <a:t>title (and perhaps additional subtitles or taglines)</a:t>
            </a:r>
          </a:p>
          <a:p>
            <a:pPr marL="342900" indent="-342900" algn="just">
              <a:buFont typeface="Arial" panose="020B0604020202020204" pitchFamily="34" charset="0"/>
              <a:buChar char="•"/>
            </a:pPr>
            <a:r>
              <a:rPr lang="en-US" dirty="0"/>
              <a:t>horizontal navigation links, and </a:t>
            </a:r>
          </a:p>
          <a:p>
            <a:pPr marL="342900" indent="-342900" algn="just">
              <a:buFont typeface="Arial" panose="020B0604020202020204" pitchFamily="34" charset="0"/>
              <a:buChar char="•"/>
            </a:pPr>
            <a:r>
              <a:rPr lang="en-US" dirty="0"/>
              <a:t>perhaps one or two horizontal banners. </a:t>
            </a:r>
          </a:p>
        </p:txBody>
      </p:sp>
      <p:sp>
        <p:nvSpPr>
          <p:cNvPr id="5" name="Content Placeholder 4"/>
          <p:cNvSpPr>
            <a:spLocks noGrp="1"/>
          </p:cNvSpPr>
          <p:nvPr>
            <p:ph sz="quarter" idx="13"/>
          </p:nvPr>
        </p:nvSpPr>
        <p:spPr/>
        <p:txBody>
          <a:bodyPr>
            <a:normAutofit lnSpcReduction="10000"/>
          </a:bodyPr>
          <a:lstStyle/>
          <a:p>
            <a:r>
              <a:rPr lang="en-US" dirty="0"/>
              <a:t>&lt;header&gt; &lt;footer&gt;</a:t>
            </a:r>
          </a:p>
          <a:p>
            <a:endParaRPr lang="en-US" dirty="0"/>
          </a:p>
        </p:txBody>
      </p:sp>
      <p:pic>
        <p:nvPicPr>
          <p:cNvPr id="8" name="Picture 55"/>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7" name="Picture 56"/>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2919087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Header and Footer</a:t>
            </a:r>
          </a:p>
        </p:txBody>
      </p:sp>
      <p:sp>
        <p:nvSpPr>
          <p:cNvPr id="4" name="Content Placeholder 3"/>
          <p:cNvSpPr>
            <a:spLocks noGrp="1"/>
          </p:cNvSpPr>
          <p:nvPr>
            <p:ph idx="1"/>
          </p:nvPr>
        </p:nvSpPr>
        <p:spPr>
          <a:xfrm>
            <a:off x="914400" y="1646237"/>
            <a:ext cx="8153400" cy="4525963"/>
          </a:xfrm>
        </p:spPr>
        <p:txBody>
          <a:bodyPr>
            <a:normAutofit/>
          </a:bodyPr>
          <a:lstStyle/>
          <a:p>
            <a:pPr algn="just"/>
            <a:r>
              <a:rPr lang="en-US" dirty="0"/>
              <a:t>The typical footer contains less important material, such as </a:t>
            </a:r>
          </a:p>
          <a:p>
            <a:pPr marL="342900" indent="-342900" algn="just">
              <a:buFont typeface="Arial" panose="020B0604020202020204" pitchFamily="34" charset="0"/>
              <a:buChar char="•"/>
            </a:pPr>
            <a:r>
              <a:rPr lang="en-US" dirty="0"/>
              <a:t>smaller text versions of the navigation, </a:t>
            </a:r>
          </a:p>
          <a:p>
            <a:pPr marL="342900" indent="-342900" algn="just">
              <a:buFont typeface="Arial" panose="020B0604020202020204" pitchFamily="34" charset="0"/>
              <a:buChar char="•"/>
            </a:pPr>
            <a:r>
              <a:rPr lang="en-US" dirty="0"/>
              <a:t>copyright notices, </a:t>
            </a:r>
          </a:p>
          <a:p>
            <a:pPr marL="342900" indent="-342900" algn="just">
              <a:buFont typeface="Arial" panose="020B0604020202020204" pitchFamily="34" charset="0"/>
              <a:buChar char="•"/>
            </a:pPr>
            <a:r>
              <a:rPr lang="en-US" dirty="0"/>
              <a:t>information about the site’s privacy policy, and </a:t>
            </a:r>
          </a:p>
          <a:p>
            <a:pPr marL="342900" indent="-342900" algn="just">
              <a:buFont typeface="Arial" panose="020B0604020202020204" pitchFamily="34" charset="0"/>
              <a:buChar char="•"/>
            </a:pPr>
            <a:r>
              <a:rPr lang="en-US" dirty="0"/>
              <a:t>perhaps twitter feeds or links to other social sites.</a:t>
            </a:r>
          </a:p>
        </p:txBody>
      </p:sp>
      <p:sp>
        <p:nvSpPr>
          <p:cNvPr id="5" name="Content Placeholder 4"/>
          <p:cNvSpPr>
            <a:spLocks noGrp="1"/>
          </p:cNvSpPr>
          <p:nvPr>
            <p:ph sz="quarter" idx="13"/>
          </p:nvPr>
        </p:nvSpPr>
        <p:spPr/>
        <p:txBody>
          <a:bodyPr>
            <a:normAutofit lnSpcReduction="10000"/>
          </a:bodyPr>
          <a:lstStyle/>
          <a:p>
            <a:r>
              <a:rPr lang="en-US" dirty="0"/>
              <a:t>&lt;header&gt; &lt;footer&gt;</a:t>
            </a:r>
          </a:p>
          <a:p>
            <a:endParaRPr lang="en-US" dirty="0"/>
          </a:p>
        </p:txBody>
      </p:sp>
      <p:pic>
        <p:nvPicPr>
          <p:cNvPr id="7" name="Picture 14"/>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8" name="Picture 15"/>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835908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Header and Footer</a:t>
            </a:r>
          </a:p>
        </p:txBody>
      </p:sp>
      <p:sp>
        <p:nvSpPr>
          <p:cNvPr id="3" name="Content Placeholder 2"/>
          <p:cNvSpPr>
            <a:spLocks noGrp="1"/>
          </p:cNvSpPr>
          <p:nvPr>
            <p:ph idx="1"/>
          </p:nvPr>
        </p:nvSpPr>
        <p:spPr>
          <a:xfrm>
            <a:off x="914400" y="1646237"/>
            <a:ext cx="7239000" cy="4525963"/>
          </a:xfrm>
        </p:spPr>
        <p:txBody>
          <a:bodyPr/>
          <a:lstStyle/>
          <a:p>
            <a:pPr algn="just">
              <a:buFont typeface="Wingdings" pitchFamily="2" charset="2"/>
              <a:buChar char="q"/>
            </a:pPr>
            <a:r>
              <a:rPr lang="en-US" dirty="0"/>
              <a:t>Both the HTML5 &lt;header&gt; and &lt;footer&gt; element can be used not only for </a:t>
            </a:r>
            <a:r>
              <a:rPr lang="en-US" i="1" dirty="0"/>
              <a:t>page</a:t>
            </a:r>
            <a:r>
              <a:rPr lang="en-US" dirty="0"/>
              <a:t> headers and footers, they can also be used for header and footer elements within other HTML5 containers, such as &lt;article&gt; or &lt;section&gt;. </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7825" name="Rectangle 1"/>
          <p:cNvSpPr>
            <a:spLocks noChangeArrowheads="1"/>
          </p:cNvSpPr>
          <p:nvPr/>
        </p:nvSpPr>
        <p:spPr bwMode="auto">
          <a:xfrm>
            <a:off x="990600" y="3116770"/>
            <a:ext cx="5486400" cy="3631763"/>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6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6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6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&lt;p&gt;By &lt;</a:t>
            </a:r>
            <a:r>
              <a:rPr kumimoji="0" lang="en-US" sz="16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&gt;Randy Connolly&lt;/</a:t>
            </a:r>
            <a:r>
              <a:rPr kumimoji="0" lang="en-US" sz="16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&gt;&lt;/p&gt;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&lt;p&gt;&lt;time&gt;September 30, 2012&lt;/time&gt;&lt;/p&gt;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6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6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2669442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 Groups</a:t>
            </a:r>
          </a:p>
        </p:txBody>
      </p:sp>
      <p:sp>
        <p:nvSpPr>
          <p:cNvPr id="3" name="Content Placeholder 2"/>
          <p:cNvSpPr>
            <a:spLocks noGrp="1"/>
          </p:cNvSpPr>
          <p:nvPr>
            <p:ph idx="1"/>
          </p:nvPr>
        </p:nvSpPr>
        <p:spPr>
          <a:xfrm>
            <a:off x="914400" y="1646237"/>
            <a:ext cx="7239000" cy="4525963"/>
          </a:xfrm>
        </p:spPr>
        <p:txBody>
          <a:bodyPr/>
          <a:lstStyle/>
          <a:p>
            <a:r>
              <a:rPr lang="en-US" dirty="0"/>
              <a:t>The &lt;</a:t>
            </a:r>
            <a:r>
              <a:rPr lang="en-US" dirty="0" err="1"/>
              <a:t>hgroup</a:t>
            </a:r>
            <a:r>
              <a:rPr lang="en-US" dirty="0"/>
              <a:t>&gt; element can be used to group related headings together within one container.</a:t>
            </a:r>
          </a:p>
        </p:txBody>
      </p:sp>
      <p:sp>
        <p:nvSpPr>
          <p:cNvPr id="4" name="Content Placeholder 3"/>
          <p:cNvSpPr>
            <a:spLocks noGrp="1"/>
          </p:cNvSpPr>
          <p:nvPr>
            <p:ph sz="quarter" idx="13"/>
          </p:nvPr>
        </p:nvSpPr>
        <p:spPr/>
        <p:txBody>
          <a:bodyPr>
            <a:normAutofit lnSpcReduction="10000"/>
          </a:bodyPr>
          <a:lstStyle/>
          <a:p>
            <a:r>
              <a:rPr lang="en-US" dirty="0"/>
              <a:t>&lt;</a:t>
            </a:r>
            <a:r>
              <a:rPr lang="en-US" dirty="0" err="1"/>
              <a:t>hgroup</a:t>
            </a:r>
            <a:r>
              <a:rPr lang="en-US" dirty="0"/>
              <a:t>&gt;</a:t>
            </a:r>
          </a:p>
        </p:txBody>
      </p:sp>
      <p:sp>
        <p:nvSpPr>
          <p:cNvPr id="87041" name="Rectangle 1"/>
          <p:cNvSpPr>
            <a:spLocks noChangeArrowheads="1"/>
          </p:cNvSpPr>
          <p:nvPr/>
        </p:nvSpPr>
        <p:spPr bwMode="auto">
          <a:xfrm>
            <a:off x="914400" y="3373904"/>
            <a:ext cx="7543800" cy="1938992"/>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&lt;h1&gt;Chapter Two: HTML 1&lt;/h1&gt;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&lt;h2&gt;An Introduction&lt;/h2&gt;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&lt;h3&gt;Overview&lt;/h3&gt;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7" name="Picture 29"/>
          <p:cNvPicPr>
            <a:picLocks noChangeAspect="1" noChangeArrowheads="1"/>
          </p:cNvPicPr>
          <p:nvPr/>
        </p:nvPicPr>
        <p:blipFill>
          <a:blip r:embed="rId2" cstate="print"/>
          <a:srcRect/>
          <a:stretch>
            <a:fillRect/>
          </a:stretch>
        </p:blipFill>
        <p:spPr bwMode="auto">
          <a:xfrm>
            <a:off x="609600" y="304800"/>
            <a:ext cx="254000" cy="304800"/>
          </a:xfrm>
          <a:prstGeom prst="rect">
            <a:avLst/>
          </a:prstGeom>
          <a:noFill/>
          <a:ln w="9525">
            <a:miter lim="800000"/>
            <a:headEnd/>
            <a:tailEnd/>
          </a:ln>
          <a:effectLst/>
        </p:spPr>
      </p:pic>
    </p:spTree>
    <p:extLst>
      <p:ext uri="{BB962C8B-B14F-4D97-AF65-F5344CB8AC3E}">
        <p14:creationId xmlns:p14="http://schemas.microsoft.com/office/powerpoint/2010/main" val="308487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Markup</a:t>
            </a:r>
          </a:p>
        </p:txBody>
      </p:sp>
      <p:sp>
        <p:nvSpPr>
          <p:cNvPr id="3" name="Content Placeholder 2"/>
          <p:cNvSpPr>
            <a:spLocks noGrp="1"/>
          </p:cNvSpPr>
          <p:nvPr>
            <p:ph idx="1"/>
          </p:nvPr>
        </p:nvSpPr>
        <p:spPr>
          <a:xfrm>
            <a:off x="914400" y="1646237"/>
            <a:ext cx="7543800" cy="4525963"/>
          </a:xfrm>
        </p:spPr>
        <p:txBody>
          <a:bodyPr/>
          <a:lstStyle/>
          <a:p>
            <a:pPr algn="just"/>
            <a:r>
              <a:rPr lang="en-US" dirty="0"/>
              <a:t>At its simplest, </a:t>
            </a:r>
            <a:r>
              <a:rPr lang="en-US" b="1" dirty="0">
                <a:solidFill>
                  <a:schemeClr val="accent1"/>
                </a:solidFill>
              </a:rPr>
              <a:t>markup</a:t>
            </a:r>
            <a:r>
              <a:rPr lang="en-US" dirty="0"/>
              <a:t> is a way to indicate information about the content </a:t>
            </a:r>
          </a:p>
          <a:p>
            <a:pPr marL="342900" indent="-342900" algn="just">
              <a:buFont typeface="Arial" panose="020B0604020202020204" pitchFamily="34" charset="0"/>
              <a:buChar char="•"/>
            </a:pPr>
            <a:r>
              <a:rPr lang="en-US" dirty="0"/>
              <a:t>This “information about content” in HTML is implemented via </a:t>
            </a:r>
            <a:r>
              <a:rPr lang="en-US" b="1" dirty="0">
                <a:solidFill>
                  <a:schemeClr val="accent1"/>
                </a:solidFill>
              </a:rPr>
              <a:t>tags</a:t>
            </a:r>
            <a:r>
              <a:rPr lang="en-US" dirty="0"/>
              <a:t> (aka elements). </a:t>
            </a:r>
          </a:p>
          <a:p>
            <a:pPr marL="342900" indent="-342900" algn="just">
              <a:buFont typeface="Arial" panose="020B0604020202020204" pitchFamily="34" charset="0"/>
              <a:buChar char="•"/>
            </a:pPr>
            <a:r>
              <a:rPr lang="en-US" dirty="0"/>
              <a:t>The markup in the previous slide consists of the red text and the various circles and arrows on the one page, and the little yellow sticky notes on the other. </a:t>
            </a:r>
          </a:p>
          <a:p>
            <a:pPr marL="342900" indent="-342900" algn="just">
              <a:buFont typeface="Arial" panose="020B0604020202020204" pitchFamily="34" charset="0"/>
              <a:buChar char="•"/>
            </a:pPr>
            <a:r>
              <a:rPr lang="en-US" dirty="0"/>
              <a:t>HTML does the same thing but uses textual tags.</a:t>
            </a:r>
          </a:p>
          <a:p>
            <a:pPr algn="just"/>
            <a:endParaRPr lang="en-US" dirty="0"/>
          </a:p>
        </p:txBody>
      </p:sp>
      <p:sp>
        <p:nvSpPr>
          <p:cNvPr id="4" name="Content Placeholder 3"/>
          <p:cNvSpPr>
            <a:spLocks noGrp="1"/>
          </p:cNvSpPr>
          <p:nvPr>
            <p:ph sz="quarter" idx="13"/>
          </p:nvPr>
        </p:nvSpPr>
        <p:spPr/>
        <p:txBody>
          <a:bodyPr>
            <a:normAutofit lnSpcReduction="10000"/>
          </a:bodyPr>
          <a:lstStyle/>
          <a:p>
            <a:r>
              <a:rPr lang="en-US" dirty="0"/>
              <a:t>What is it again?</a:t>
            </a:r>
          </a:p>
        </p:txBody>
      </p:sp>
    </p:spTree>
    <p:extLst>
      <p:ext uri="{BB962C8B-B14F-4D97-AF65-F5344CB8AC3E}">
        <p14:creationId xmlns:p14="http://schemas.microsoft.com/office/powerpoint/2010/main" val="1153144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3" name="Content Placeholder 2"/>
          <p:cNvSpPr>
            <a:spLocks noGrp="1"/>
          </p:cNvSpPr>
          <p:nvPr>
            <p:ph idx="1"/>
          </p:nvPr>
        </p:nvSpPr>
        <p:spPr>
          <a:xfrm>
            <a:off x="914400" y="1646237"/>
            <a:ext cx="7391400" cy="4525963"/>
          </a:xfrm>
        </p:spPr>
        <p:txBody>
          <a:bodyPr/>
          <a:lstStyle/>
          <a:p>
            <a:pPr algn="just">
              <a:buFont typeface="Wingdings" pitchFamily="2" charset="2"/>
              <a:buChar char="v"/>
            </a:pPr>
            <a:r>
              <a:rPr lang="en-US" dirty="0"/>
              <a:t>The </a:t>
            </a:r>
            <a:r>
              <a:rPr lang="en-US" b="1" dirty="0"/>
              <a:t>&lt;</a:t>
            </a:r>
            <a:r>
              <a:rPr lang="en-US" b="1" dirty="0" err="1"/>
              <a:t>nav</a:t>
            </a:r>
            <a:r>
              <a:rPr lang="en-US" b="1" dirty="0"/>
              <a:t>&gt; </a:t>
            </a:r>
            <a:r>
              <a:rPr lang="en-US" dirty="0"/>
              <a:t>element represents a section of a page that contains links to other pages or to other parts within the same page. </a:t>
            </a:r>
          </a:p>
          <a:p>
            <a:pPr algn="just">
              <a:buFont typeface="Wingdings" pitchFamily="2" charset="2"/>
              <a:buChar char="v"/>
            </a:pPr>
            <a:r>
              <a:rPr lang="en-US" dirty="0"/>
              <a:t>Like the other new HTML5 semantic elements, the browser does not apply any special presentation to the &lt;</a:t>
            </a:r>
            <a:r>
              <a:rPr lang="en-US" dirty="0" err="1"/>
              <a:t>nav</a:t>
            </a:r>
            <a:r>
              <a:rPr lang="en-US" dirty="0"/>
              <a:t>&gt; element.</a:t>
            </a:r>
          </a:p>
          <a:p>
            <a:pPr algn="just">
              <a:buFont typeface="Wingdings" pitchFamily="2" charset="2"/>
              <a:buChar char="v"/>
            </a:pPr>
            <a:r>
              <a:rPr lang="en-US" dirty="0"/>
              <a:t>The &lt;</a:t>
            </a:r>
            <a:r>
              <a:rPr lang="en-US" dirty="0" err="1"/>
              <a:t>nav</a:t>
            </a:r>
            <a:r>
              <a:rPr lang="en-US" dirty="0"/>
              <a:t>&gt; element was intended to be used for major navigation blocks, presumably the global and secondary navigation systems.</a:t>
            </a:r>
          </a:p>
        </p:txBody>
      </p:sp>
      <p:sp>
        <p:nvSpPr>
          <p:cNvPr id="4" name="Content Placeholder 3"/>
          <p:cNvSpPr>
            <a:spLocks noGrp="1"/>
          </p:cNvSpPr>
          <p:nvPr>
            <p:ph sz="quarter" idx="13"/>
          </p:nvPr>
        </p:nvSpPr>
        <p:spPr/>
        <p:txBody>
          <a:bodyPr>
            <a:normAutofit lnSpcReduction="10000"/>
          </a:bodyPr>
          <a:lstStyle/>
          <a:p>
            <a:r>
              <a:rPr lang="en-US" dirty="0"/>
              <a:t>&lt;</a:t>
            </a:r>
            <a:r>
              <a:rPr lang="en-US" dirty="0" err="1"/>
              <a:t>nav</a:t>
            </a:r>
            <a:r>
              <a:rPr lang="en-US" dirty="0"/>
              <a:t>&gt;</a:t>
            </a:r>
          </a:p>
        </p:txBody>
      </p:sp>
      <p:pic>
        <p:nvPicPr>
          <p:cNvPr id="6" name="Picture 29"/>
          <p:cNvPicPr>
            <a:picLocks noChangeAspect="1" noChangeArrowheads="1"/>
          </p:cNvPicPr>
          <p:nvPr/>
        </p:nvPicPr>
        <p:blipFill>
          <a:blip r:embed="rId2" cstate="print"/>
          <a:srcRect/>
          <a:stretch>
            <a:fillRect/>
          </a:stretch>
        </p:blipFill>
        <p:spPr bwMode="auto">
          <a:xfrm>
            <a:off x="533400" y="457200"/>
            <a:ext cx="254000" cy="304800"/>
          </a:xfrm>
          <a:prstGeom prst="rect">
            <a:avLst/>
          </a:prstGeom>
          <a:noFill/>
          <a:ln w="9525">
            <a:miter lim="800000"/>
            <a:headEnd/>
            <a:tailEnd/>
          </a:ln>
          <a:effectLst/>
        </p:spPr>
      </p:pic>
    </p:spTree>
    <p:extLst>
      <p:ext uri="{BB962C8B-B14F-4D97-AF65-F5344CB8AC3E}">
        <p14:creationId xmlns:p14="http://schemas.microsoft.com/office/powerpoint/2010/main" val="1658037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89089" name="Rectangle 1"/>
          <p:cNvSpPr>
            <a:spLocks noChangeArrowheads="1"/>
          </p:cNvSpPr>
          <p:nvPr/>
        </p:nvSpPr>
        <p:spPr bwMode="auto">
          <a:xfrm>
            <a:off x="914400" y="1828800"/>
            <a:ext cx="7391400" cy="3139321"/>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b="1" i="0" u="none" strike="noStrike" cap="none" normalizeH="0" baseline="0" dirty="0">
                <a:ln>
                  <a:noFill/>
                </a:ln>
                <a:solidFill>
                  <a:srgbClr val="C00000"/>
                </a:solidFill>
                <a:effectLst/>
                <a:latin typeface="Consolas" pitchFamily="49" charset="0"/>
                <a:ea typeface="Calibri" pitchFamily="34" charset="0"/>
                <a:cs typeface="Consolas" pitchFamily="49" charset="0"/>
              </a:rPr>
              <a:t> role="navigation"&gt;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="index.html"&gt;Home&lt;/a&gt;&lt;/</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="about.html"&gt;About Us&lt;/a&gt;&lt;/</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it-IT" b="0" i="0" u="none" strike="noStrike" cap="none" normalizeH="0" baseline="0" dirty="0">
                <a:ln>
                  <a:noFill/>
                </a:ln>
                <a:solidFill>
                  <a:schemeClr val="tx1"/>
                </a:solidFill>
                <a:effectLst/>
                <a:latin typeface="Consolas" pitchFamily="49" charset="0"/>
                <a:ea typeface="Calibri" pitchFamily="34" charset="0"/>
                <a:cs typeface="Consolas" pitchFamily="49" charset="0"/>
              </a:rPr>
              <a:t>&lt;li&gt;&lt;a href="browse.html"&gt;Browse&lt;/a&gt;&lt;/li&gt;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it-IT"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&lt;/</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b="1" i="0" u="none" strike="noStrike" cap="none" normalizeH="0" baseline="0" dirty="0">
                <a:ln>
                  <a:noFill/>
                </a:ln>
                <a:solidFill>
                  <a:srgbClr val="C00000"/>
                </a:solidFill>
                <a:effectLst/>
                <a:latin typeface="Consolas" pitchFamily="49" charset="0"/>
                <a:ea typeface="Calibri" pitchFamily="34" charset="0"/>
                <a:cs typeface="Consolas" pitchFamily="49" charset="0"/>
              </a:rPr>
              <a:t>&gt;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84706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and Sections</a:t>
            </a:r>
          </a:p>
        </p:txBody>
      </p:sp>
      <p:sp>
        <p:nvSpPr>
          <p:cNvPr id="3" name="Content Placeholder 2"/>
          <p:cNvSpPr>
            <a:spLocks noGrp="1"/>
          </p:cNvSpPr>
          <p:nvPr>
            <p:ph idx="1"/>
          </p:nvPr>
        </p:nvSpPr>
        <p:spPr>
          <a:xfrm>
            <a:off x="914400" y="1646237"/>
            <a:ext cx="7239000" cy="4144963"/>
          </a:xfrm>
        </p:spPr>
        <p:txBody>
          <a:bodyPr/>
          <a:lstStyle/>
          <a:p>
            <a:pPr marL="342900" indent="-342900" algn="just">
              <a:buFont typeface="Wingdings" pitchFamily="2" charset="2"/>
              <a:buChar char="q"/>
            </a:pPr>
            <a:r>
              <a:rPr lang="en-US" dirty="0"/>
              <a:t>The </a:t>
            </a:r>
            <a:r>
              <a:rPr lang="en-US" b="1" dirty="0"/>
              <a:t>&lt;article&gt; </a:t>
            </a:r>
            <a:r>
              <a:rPr lang="en-US" dirty="0"/>
              <a:t>element represents a section of content that forms an independent part of a document or site; for example, a magazine or newspaper article, or a blog entry.</a:t>
            </a:r>
          </a:p>
          <a:p>
            <a:pPr marL="342900" indent="-342900" algn="just">
              <a:buFont typeface="Wingdings" pitchFamily="2" charset="2"/>
              <a:buChar char="q"/>
            </a:pPr>
            <a:r>
              <a:rPr lang="en-US" dirty="0"/>
              <a:t>The </a:t>
            </a:r>
            <a:r>
              <a:rPr lang="en-US" b="1" dirty="0"/>
              <a:t>&lt;section&gt; </a:t>
            </a:r>
            <a:r>
              <a:rPr lang="en-US" dirty="0"/>
              <a:t>element represents a section of a document, typically with a title or heading.</a:t>
            </a:r>
          </a:p>
          <a:p>
            <a:pPr marL="342900" indent="-342900" algn="just">
              <a:buFont typeface="Wingdings" pitchFamily="2" charset="2"/>
              <a:buChar char="q"/>
            </a:pPr>
            <a:r>
              <a:rPr lang="en-US" dirty="0"/>
              <a:t>According to the W3C, </a:t>
            </a:r>
            <a:r>
              <a:rPr lang="en-US" b="1" dirty="0"/>
              <a:t>&lt;section&gt; </a:t>
            </a:r>
            <a:r>
              <a:rPr lang="en-US" dirty="0"/>
              <a:t>is a much broader element, while the </a:t>
            </a:r>
            <a:r>
              <a:rPr lang="en-US" b="1" dirty="0"/>
              <a:t>&lt;article&gt; </a:t>
            </a:r>
            <a:r>
              <a:rPr lang="en-US" dirty="0"/>
              <a:t>element is to be used for blocks of content that could potentially be read or consumed independently of the other content on the page. </a:t>
            </a:r>
          </a:p>
          <a:p>
            <a:pPr algn="just"/>
            <a:endParaRPr lang="en-US" dirty="0"/>
          </a:p>
        </p:txBody>
      </p:sp>
      <p:sp>
        <p:nvSpPr>
          <p:cNvPr id="4" name="Content Placeholder 3"/>
          <p:cNvSpPr>
            <a:spLocks noGrp="1"/>
          </p:cNvSpPr>
          <p:nvPr>
            <p:ph sz="quarter" idx="13"/>
          </p:nvPr>
        </p:nvSpPr>
        <p:spPr/>
        <p:txBody>
          <a:bodyPr>
            <a:normAutofit lnSpcReduction="10000"/>
          </a:bodyPr>
          <a:lstStyle/>
          <a:p>
            <a:r>
              <a:rPr lang="en-US" dirty="0"/>
              <a:t>&lt;article&gt; &lt;section&gt;</a:t>
            </a:r>
          </a:p>
        </p:txBody>
      </p:sp>
      <p:pic>
        <p:nvPicPr>
          <p:cNvPr id="7" name="Picture 56"/>
          <p:cNvPicPr>
            <a:picLocks noChangeAspect="1" noChangeArrowheads="1"/>
          </p:cNvPicPr>
          <p:nvPr/>
        </p:nvPicPr>
        <p:blipFill>
          <a:blip r:embed="rId2" cstate="print"/>
          <a:srcRect/>
          <a:stretch>
            <a:fillRect/>
          </a:stretch>
        </p:blipFill>
        <p:spPr bwMode="auto">
          <a:xfrm>
            <a:off x="6858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304800" y="381000"/>
            <a:ext cx="228600" cy="266700"/>
          </a:xfrm>
          <a:prstGeom prst="rect">
            <a:avLst/>
          </a:prstGeom>
          <a:noFill/>
          <a:ln w="9525">
            <a:miter lim="800000"/>
            <a:headEnd/>
            <a:tailEnd/>
          </a:ln>
          <a:effectLst/>
        </p:spPr>
      </p:pic>
    </p:spTree>
    <p:extLst>
      <p:ext uri="{BB962C8B-B14F-4D97-AF65-F5344CB8AC3E}">
        <p14:creationId xmlns:p14="http://schemas.microsoft.com/office/powerpoint/2010/main" val="30791773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Sections versus </a:t>
            </a:r>
            <a:r>
              <a:rPr lang="en-US" dirty="0" err="1"/>
              <a:t>Divs</a:t>
            </a:r>
            <a:endParaRPr lang="en-US" dirty="0"/>
          </a:p>
        </p:txBody>
      </p:sp>
      <p:sp>
        <p:nvSpPr>
          <p:cNvPr id="3" name="Content Placeholder 2"/>
          <p:cNvSpPr>
            <a:spLocks noGrp="1"/>
          </p:cNvSpPr>
          <p:nvPr>
            <p:ph idx="1"/>
          </p:nvPr>
        </p:nvSpPr>
        <p:spPr>
          <a:xfrm>
            <a:off x="914400" y="1646237"/>
            <a:ext cx="7315200" cy="4525963"/>
          </a:xfrm>
        </p:spPr>
        <p:txBody>
          <a:bodyPr/>
          <a:lstStyle/>
          <a:p>
            <a:pPr marL="342900" indent="-342900" algn="just">
              <a:buFont typeface="Wingdings" pitchFamily="2" charset="2"/>
              <a:buChar char="v"/>
            </a:pPr>
            <a:r>
              <a:rPr lang="en-US" dirty="0"/>
              <a:t>The WHATWG specification warns readers that the &lt;section&gt; element is </a:t>
            </a:r>
            <a:r>
              <a:rPr lang="en-US" b="1" dirty="0"/>
              <a:t>not</a:t>
            </a:r>
            <a:r>
              <a:rPr lang="en-US" dirty="0"/>
              <a:t> a generic container element. HTML already has the &lt;div&gt; element for such uses. </a:t>
            </a:r>
          </a:p>
          <a:p>
            <a:pPr marL="342900" indent="-342900" algn="just">
              <a:buFont typeface="Wingdings" pitchFamily="2" charset="2"/>
              <a:buChar char="v"/>
            </a:pPr>
            <a:r>
              <a:rPr lang="en-US" dirty="0"/>
              <a:t>When an element is needed only for styling purposes or as a convenience for scripting, it makes sense to use the &lt;div&gt; element instead. </a:t>
            </a:r>
          </a:p>
          <a:p>
            <a:pPr marL="342900" indent="-342900" algn="just">
              <a:buFont typeface="Wingdings" pitchFamily="2" charset="2"/>
              <a:buChar char="v"/>
            </a:pPr>
            <a:r>
              <a:rPr lang="en-US" dirty="0"/>
              <a:t>Another way to help you decide whether or not to use the &lt;section&gt; element is to ask yourself if it is appropriate for the element's contents to be listed explicitly in the document's outline. </a:t>
            </a:r>
          </a:p>
          <a:p>
            <a:pPr marL="288925" algn="just"/>
            <a:r>
              <a:rPr lang="en-US" dirty="0"/>
              <a:t>If so, then use a &lt;section&gt;; otherwise use a &lt;div&gt;.</a:t>
            </a:r>
          </a:p>
        </p:txBody>
      </p:sp>
      <p:sp>
        <p:nvSpPr>
          <p:cNvPr id="4" name="Content Placeholder 3"/>
          <p:cNvSpPr>
            <a:spLocks noGrp="1"/>
          </p:cNvSpPr>
          <p:nvPr>
            <p:ph sz="quarter" idx="13"/>
          </p:nvPr>
        </p:nvSpPr>
        <p:spPr/>
        <p:txBody>
          <a:bodyPr>
            <a:normAutofit lnSpcReduction="10000"/>
          </a:bodyPr>
          <a:lstStyle/>
          <a:p>
            <a:r>
              <a:rPr lang="en-US" dirty="0"/>
              <a:t>How to decide which to use</a:t>
            </a:r>
          </a:p>
          <a:p>
            <a:endParaRPr lang="en-US" dirty="0"/>
          </a:p>
        </p:txBody>
      </p:sp>
    </p:spTree>
    <p:extLst>
      <p:ext uri="{BB962C8B-B14F-4D97-AF65-F5344CB8AC3E}">
        <p14:creationId xmlns:p14="http://schemas.microsoft.com/office/powerpoint/2010/main" val="2180099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and Figure Captions</a:t>
            </a:r>
          </a:p>
        </p:txBody>
      </p:sp>
      <p:sp>
        <p:nvSpPr>
          <p:cNvPr id="3" name="Content Placeholder 2"/>
          <p:cNvSpPr>
            <a:spLocks noGrp="1"/>
          </p:cNvSpPr>
          <p:nvPr>
            <p:ph idx="1"/>
          </p:nvPr>
        </p:nvSpPr>
        <p:spPr>
          <a:xfrm>
            <a:off x="533400" y="1524000"/>
            <a:ext cx="8001000" cy="5059363"/>
          </a:xfrm>
        </p:spPr>
        <p:txBody>
          <a:bodyPr>
            <a:normAutofit/>
          </a:bodyPr>
          <a:lstStyle/>
          <a:p>
            <a:pPr marL="342900" indent="-342900" algn="just">
              <a:buFont typeface="Wingdings" pitchFamily="2" charset="2"/>
              <a:buChar char="v"/>
            </a:pPr>
            <a:r>
              <a:rPr lang="en-US" dirty="0"/>
              <a:t>The W3C Recommendation indicates that the &lt;figure&gt; element can be used not just for images but for any type of </a:t>
            </a:r>
            <a:r>
              <a:rPr lang="en-US" i="1" dirty="0"/>
              <a:t>essential</a:t>
            </a:r>
            <a:r>
              <a:rPr lang="en-US" dirty="0"/>
              <a:t> content that could be moved to a different location in the page or document and the rest of the document would still make sense.</a:t>
            </a:r>
          </a:p>
          <a:p>
            <a:pPr marL="342900" indent="-342900" algn="just">
              <a:buFont typeface="Wingdings" pitchFamily="2" charset="2"/>
              <a:buChar char="v"/>
            </a:pPr>
            <a:r>
              <a:rPr lang="en-US" dirty="0"/>
              <a:t>The </a:t>
            </a:r>
            <a:r>
              <a:rPr lang="en-US" b="1" dirty="0"/>
              <a:t>&lt;figure&gt; </a:t>
            </a:r>
            <a:r>
              <a:rPr lang="en-US" dirty="0"/>
              <a:t>element should </a:t>
            </a:r>
            <a:r>
              <a:rPr lang="en-US" b="1" dirty="0"/>
              <a:t>not</a:t>
            </a:r>
            <a:r>
              <a:rPr lang="en-US" dirty="0"/>
              <a:t> be used to wrap every image. </a:t>
            </a:r>
          </a:p>
          <a:p>
            <a:pPr marL="342900" indent="-342900" algn="just">
              <a:buFont typeface="Wingdings" pitchFamily="2" charset="2"/>
              <a:buChar char="v"/>
            </a:pPr>
            <a:r>
              <a:rPr lang="en-US" dirty="0"/>
              <a:t>For instance, it makes no sense to wrap the site logo or non-essential images such as banner ads and graphical embellishments within &lt;figure&gt; elements. </a:t>
            </a:r>
          </a:p>
          <a:p>
            <a:pPr marL="342900" indent="-342900" algn="just">
              <a:buFont typeface="Wingdings" pitchFamily="2" charset="2"/>
              <a:buChar char="v"/>
            </a:pPr>
            <a:r>
              <a:rPr lang="en-US" dirty="0"/>
              <a:t>Instead, only use the &lt;figure&gt; element for circumstances where the image (or other content) has a caption and where the figure is essential to the content but its position on the page is relatively unimportant.</a:t>
            </a:r>
          </a:p>
          <a:p>
            <a:pPr marL="342900" indent="-342900" algn="just">
              <a:buFont typeface="Wingdings" pitchFamily="2" charset="2"/>
              <a:buChar char="v"/>
            </a:pPr>
            <a:endParaRPr lang="en-US" dirty="0"/>
          </a:p>
        </p:txBody>
      </p:sp>
      <p:sp>
        <p:nvSpPr>
          <p:cNvPr id="4" name="Content Placeholder 3"/>
          <p:cNvSpPr>
            <a:spLocks noGrp="1"/>
          </p:cNvSpPr>
          <p:nvPr>
            <p:ph sz="quarter" idx="13"/>
          </p:nvPr>
        </p:nvSpPr>
        <p:spPr/>
        <p:txBody>
          <a:bodyPr>
            <a:normAutofit lnSpcReduction="10000"/>
          </a:bodyPr>
          <a:lstStyle/>
          <a:p>
            <a:r>
              <a:rPr lang="en-US" dirty="0"/>
              <a:t>&lt;figure&gt; &lt;</a:t>
            </a:r>
            <a:r>
              <a:rPr lang="en-US" dirty="0" err="1"/>
              <a:t>figcaption</a:t>
            </a:r>
            <a:r>
              <a:rPr lang="en-US" dirty="0"/>
              <a:t>&gt;</a:t>
            </a:r>
          </a:p>
        </p:txBody>
      </p:sp>
      <p:pic>
        <p:nvPicPr>
          <p:cNvPr id="7" name="Picture 56"/>
          <p:cNvPicPr>
            <a:picLocks noChangeAspect="1" noChangeArrowheads="1"/>
          </p:cNvPicPr>
          <p:nvPr/>
        </p:nvPicPr>
        <p:blipFill>
          <a:blip r:embed="rId2" cstate="print"/>
          <a:srcRect/>
          <a:stretch>
            <a:fillRect/>
          </a:stretch>
        </p:blipFill>
        <p:spPr bwMode="auto">
          <a:xfrm>
            <a:off x="1524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533400" y="381000"/>
            <a:ext cx="228600" cy="266700"/>
          </a:xfrm>
          <a:prstGeom prst="rect">
            <a:avLst/>
          </a:prstGeom>
          <a:noFill/>
          <a:ln w="9525">
            <a:miter lim="800000"/>
            <a:headEnd/>
            <a:tailEnd/>
          </a:ln>
          <a:effectLst/>
        </p:spPr>
      </p:pic>
    </p:spTree>
    <p:extLst>
      <p:ext uri="{BB962C8B-B14F-4D97-AF65-F5344CB8AC3E}">
        <p14:creationId xmlns:p14="http://schemas.microsoft.com/office/powerpoint/2010/main" val="3424334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and Figure Captions</a:t>
            </a:r>
          </a:p>
        </p:txBody>
      </p:sp>
      <p:graphicFrame>
        <p:nvGraphicFramePr>
          <p:cNvPr id="92162" name="Object 2"/>
          <p:cNvGraphicFramePr>
            <a:graphicFrameLocks noChangeAspect="1"/>
          </p:cNvGraphicFramePr>
          <p:nvPr/>
        </p:nvGraphicFramePr>
        <p:xfrm>
          <a:off x="762000" y="1219200"/>
          <a:ext cx="6904038" cy="5029200"/>
        </p:xfrm>
        <a:graphic>
          <a:graphicData uri="http://schemas.openxmlformats.org/presentationml/2006/ole">
            <mc:AlternateContent xmlns:mc="http://schemas.openxmlformats.org/markup-compatibility/2006">
              <mc:Choice xmlns:v="urn:schemas-microsoft-com:vml" Requires="v">
                <p:oleObj name="Visio" r:id="rId2" imgW="6904328" imgH="4824649" progId="">
                  <p:embed/>
                </p:oleObj>
              </mc:Choice>
              <mc:Fallback>
                <p:oleObj name="Visio" r:id="rId2" imgW="6904328" imgH="4824649"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19200"/>
                        <a:ext cx="6904038"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78196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Aside</a:t>
            </a:r>
          </a:p>
        </p:txBody>
      </p:sp>
      <p:sp>
        <p:nvSpPr>
          <p:cNvPr id="4" name="Content Placeholder 3"/>
          <p:cNvSpPr>
            <a:spLocks noGrp="1"/>
          </p:cNvSpPr>
          <p:nvPr>
            <p:ph idx="1"/>
          </p:nvPr>
        </p:nvSpPr>
        <p:spPr>
          <a:xfrm>
            <a:off x="914400" y="1646237"/>
            <a:ext cx="7315200" cy="4525963"/>
          </a:xfrm>
        </p:spPr>
        <p:txBody>
          <a:bodyPr>
            <a:normAutofit/>
          </a:bodyPr>
          <a:lstStyle/>
          <a:p>
            <a:pPr algn="just">
              <a:buFont typeface="Wingdings" pitchFamily="2" charset="2"/>
              <a:buChar char="q"/>
            </a:pPr>
            <a:r>
              <a:rPr lang="en-US" dirty="0"/>
              <a:t>The </a:t>
            </a:r>
            <a:r>
              <a:rPr lang="en-US" b="1" dirty="0"/>
              <a:t>&lt;aside&gt; </a:t>
            </a:r>
            <a:r>
              <a:rPr lang="en-US" dirty="0"/>
              <a:t>element is similar to the </a:t>
            </a:r>
            <a:r>
              <a:rPr lang="en-US" b="1" dirty="0"/>
              <a:t>&lt;figure&gt; </a:t>
            </a:r>
            <a:r>
              <a:rPr lang="en-US" dirty="0"/>
              <a:t>element in that it is used for marking up content that is separate from the main content on the page. </a:t>
            </a:r>
          </a:p>
          <a:p>
            <a:pPr algn="just">
              <a:buFont typeface="Wingdings" pitchFamily="2" charset="2"/>
              <a:buChar char="q"/>
            </a:pPr>
            <a:r>
              <a:rPr lang="en-US" dirty="0"/>
              <a:t>But while the </a:t>
            </a:r>
            <a:r>
              <a:rPr lang="en-US" b="1" dirty="0"/>
              <a:t>&lt;figure&gt; </a:t>
            </a:r>
            <a:r>
              <a:rPr lang="en-US" dirty="0"/>
              <a:t>element was used to indicate important information whose location on the page is somewhat unimportant, the </a:t>
            </a:r>
            <a:r>
              <a:rPr lang="en-US" b="1" dirty="0"/>
              <a:t>&lt;aside&gt; </a:t>
            </a:r>
            <a:r>
              <a:rPr lang="en-US" dirty="0"/>
              <a:t>element “represents a section of a page that consists of content that is tangentially related to the content around the aside element.”</a:t>
            </a:r>
          </a:p>
          <a:p>
            <a:pPr algn="just">
              <a:buFont typeface="Wingdings" pitchFamily="2" charset="2"/>
              <a:buChar char="q"/>
            </a:pPr>
            <a:r>
              <a:rPr lang="en-US" dirty="0"/>
              <a:t>The </a:t>
            </a:r>
            <a:r>
              <a:rPr lang="en-US" b="1" dirty="0"/>
              <a:t>&lt;aside&gt; </a:t>
            </a:r>
            <a:r>
              <a:rPr lang="en-US" dirty="0"/>
              <a:t>element could thus be used for sidebars, pull quotes, groups of advertising images, or any other grouping of non-essential elements.</a:t>
            </a:r>
          </a:p>
        </p:txBody>
      </p:sp>
      <p:sp>
        <p:nvSpPr>
          <p:cNvPr id="5" name="Content Placeholder 4"/>
          <p:cNvSpPr>
            <a:spLocks noGrp="1"/>
          </p:cNvSpPr>
          <p:nvPr>
            <p:ph sz="quarter" idx="13"/>
          </p:nvPr>
        </p:nvSpPr>
        <p:spPr/>
        <p:txBody>
          <a:bodyPr>
            <a:normAutofit lnSpcReduction="10000"/>
          </a:bodyPr>
          <a:lstStyle/>
          <a:p>
            <a:r>
              <a:rPr lang="en-US" dirty="0"/>
              <a:t>&lt;aside&gt;</a:t>
            </a:r>
          </a:p>
        </p:txBody>
      </p:sp>
      <p:pic>
        <p:nvPicPr>
          <p:cNvPr id="6" name="Picture 29"/>
          <p:cNvPicPr>
            <a:picLocks noChangeAspect="1" noChangeArrowheads="1"/>
          </p:cNvPicPr>
          <p:nvPr/>
        </p:nvPicPr>
        <p:blipFill>
          <a:blip r:embed="rId2" cstate="print"/>
          <a:srcRect/>
          <a:stretch>
            <a:fillRect/>
          </a:stretch>
        </p:blipFill>
        <p:spPr bwMode="auto">
          <a:xfrm>
            <a:off x="533400" y="381000"/>
            <a:ext cx="190500" cy="228600"/>
          </a:xfrm>
          <a:prstGeom prst="rect">
            <a:avLst/>
          </a:prstGeom>
          <a:noFill/>
          <a:ln w="9525">
            <a:miter lim="800000"/>
            <a:headEnd/>
            <a:tailEnd/>
          </a:ln>
          <a:effectLst/>
        </p:spPr>
      </p:pic>
    </p:spTree>
    <p:extLst>
      <p:ext uri="{BB962C8B-B14F-4D97-AF65-F5344CB8AC3E}">
        <p14:creationId xmlns:p14="http://schemas.microsoft.com/office/powerpoint/2010/main" val="485552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XHTML    versus    HTML5</a:t>
            </a:r>
          </a:p>
        </p:txBody>
      </p:sp>
      <p:graphicFrame>
        <p:nvGraphicFramePr>
          <p:cNvPr id="76802" name="Object 2"/>
          <p:cNvGraphicFramePr>
            <a:graphicFrameLocks noChangeAspect="1"/>
          </p:cNvGraphicFramePr>
          <p:nvPr>
            <p:extLst>
              <p:ext uri="{D42A27DB-BD31-4B8C-83A1-F6EECF244321}">
                <p14:modId xmlns:p14="http://schemas.microsoft.com/office/powerpoint/2010/main" val="1763200032"/>
              </p:ext>
            </p:extLst>
          </p:nvPr>
        </p:nvGraphicFramePr>
        <p:xfrm>
          <a:off x="381000" y="762000"/>
          <a:ext cx="4876800" cy="5823044"/>
        </p:xfrm>
        <a:graphic>
          <a:graphicData uri="http://schemas.openxmlformats.org/presentationml/2006/ole">
            <mc:AlternateContent xmlns:mc="http://schemas.openxmlformats.org/markup-compatibility/2006">
              <mc:Choice xmlns:v="urn:schemas-microsoft-com:vml" Requires="v">
                <p:oleObj name="Visio" r:id="rId3" imgW="6693624" imgH="7991543" progId="">
                  <p:embed/>
                </p:oleObj>
              </mc:Choice>
              <mc:Fallback>
                <p:oleObj name="Visio" r:id="rId3" imgW="6693624" imgH="7991543"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762000"/>
                        <a:ext cx="4876800" cy="58230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3" name="Object 3"/>
          <p:cNvGraphicFramePr>
            <a:graphicFrameLocks noChangeAspect="1"/>
          </p:cNvGraphicFramePr>
          <p:nvPr>
            <p:extLst>
              <p:ext uri="{D42A27DB-BD31-4B8C-83A1-F6EECF244321}">
                <p14:modId xmlns:p14="http://schemas.microsoft.com/office/powerpoint/2010/main" val="3828494610"/>
              </p:ext>
            </p:extLst>
          </p:nvPr>
        </p:nvGraphicFramePr>
        <p:xfrm>
          <a:off x="5638800" y="1143000"/>
          <a:ext cx="2762250" cy="5191125"/>
        </p:xfrm>
        <a:graphic>
          <a:graphicData uri="http://schemas.openxmlformats.org/presentationml/2006/ole">
            <mc:AlternateContent xmlns:mc="http://schemas.openxmlformats.org/markup-compatibility/2006">
              <mc:Choice xmlns:v="urn:schemas-microsoft-com:vml" Requires="v">
                <p:oleObj name="Visio" r:id="rId5" imgW="2762379" imgH="5191057" progId="">
                  <p:embed/>
                </p:oleObj>
              </mc:Choice>
              <mc:Fallback>
                <p:oleObj name="Visio" r:id="rId5" imgW="2762379" imgH="5191057"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1143000"/>
                        <a:ext cx="2762250"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ight Arrow 7"/>
          <p:cNvSpPr/>
          <p:nvPr/>
        </p:nvSpPr>
        <p:spPr>
          <a:xfrm>
            <a:off x="4572000" y="2895600"/>
            <a:ext cx="762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Tree>
    <p:extLst>
      <p:ext uri="{BB962C8B-B14F-4D97-AF65-F5344CB8AC3E}">
        <p14:creationId xmlns:p14="http://schemas.microsoft.com/office/powerpoint/2010/main" val="35529730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CSS 1: </a:t>
            </a:r>
            <a:r>
              <a:rPr lang="en-US" dirty="0">
                <a:solidFill>
                  <a:schemeClr val="tx2"/>
                </a:solidFill>
              </a:rPr>
              <a:t>Introduction</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3</a:t>
            </a:r>
          </a:p>
        </p:txBody>
      </p:sp>
    </p:spTree>
    <p:extLst>
      <p:ext uri="{BB962C8B-B14F-4D97-AF65-F5344CB8AC3E}">
        <p14:creationId xmlns:p14="http://schemas.microsoft.com/office/powerpoint/2010/main" val="1024013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6" name="Rounded Rectangle 5"/>
          <p:cNvSpPr/>
          <p:nvPr/>
        </p:nvSpPr>
        <p:spPr>
          <a:xfrm>
            <a:off x="1066800" y="1295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800600" y="1295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01642" y="1457980"/>
            <a:ext cx="1747914" cy="523220"/>
          </a:xfrm>
          <a:prstGeom prst="rect">
            <a:avLst/>
          </a:prstGeom>
          <a:noFill/>
        </p:spPr>
        <p:txBody>
          <a:bodyPr wrap="none" rtlCol="0">
            <a:spAutoFit/>
          </a:bodyPr>
          <a:lstStyle/>
          <a:p>
            <a:r>
              <a:rPr lang="en-US" sz="2800" dirty="0">
                <a:solidFill>
                  <a:schemeClr val="bg2"/>
                </a:solidFill>
                <a:latin typeface="Rockwell Condensed" pitchFamily="18" charset="0"/>
              </a:rPr>
              <a:t>What is </a:t>
            </a:r>
            <a:r>
              <a:rPr lang="en-US" sz="2800" dirty="0">
                <a:solidFill>
                  <a:schemeClr val="accent5"/>
                </a:solidFill>
                <a:latin typeface="Rockwell Condensed" pitchFamily="18" charset="0"/>
              </a:rPr>
              <a:t>CSS</a:t>
            </a:r>
            <a:r>
              <a:rPr lang="en-US" sz="2800" dirty="0">
                <a:solidFill>
                  <a:schemeClr val="bg2"/>
                </a:solidFill>
                <a:latin typeface="Rockwell Condensed" pitchFamily="18" charset="0"/>
              </a:rPr>
              <a:t>?</a:t>
            </a:r>
          </a:p>
        </p:txBody>
      </p:sp>
      <p:sp>
        <p:nvSpPr>
          <p:cNvPr id="9" name="TextBox 8"/>
          <p:cNvSpPr txBox="1"/>
          <p:nvPr/>
        </p:nvSpPr>
        <p:spPr>
          <a:xfrm>
            <a:off x="5562601" y="14579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CSS </a:t>
            </a:r>
            <a:r>
              <a:rPr lang="en-US" sz="2800" dirty="0">
                <a:solidFill>
                  <a:schemeClr val="accent5"/>
                </a:solidFill>
                <a:latin typeface="Rockwell Condensed" pitchFamily="18" charset="0"/>
              </a:rPr>
              <a:t>Syntax</a:t>
            </a:r>
          </a:p>
        </p:txBody>
      </p:sp>
      <p:sp>
        <p:nvSpPr>
          <p:cNvPr id="10" name="Rounded Rectangle 9"/>
          <p:cNvSpPr/>
          <p:nvPr/>
        </p:nvSpPr>
        <p:spPr>
          <a:xfrm>
            <a:off x="1066800" y="2743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28801" y="2905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Location </a:t>
            </a:r>
            <a:r>
              <a:rPr lang="en-US" sz="2800" dirty="0">
                <a:solidFill>
                  <a:schemeClr val="bg2"/>
                </a:solidFill>
                <a:latin typeface="Rockwell Condensed" pitchFamily="18" charset="0"/>
              </a:rPr>
              <a:t>of Styles</a:t>
            </a:r>
          </a:p>
        </p:txBody>
      </p:sp>
      <p:sp>
        <p:nvSpPr>
          <p:cNvPr id="12" name="Rounded Rectangle 11"/>
          <p:cNvSpPr/>
          <p:nvPr/>
        </p:nvSpPr>
        <p:spPr>
          <a:xfrm>
            <a:off x="4800600" y="2743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562601" y="2905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Selectors</a:t>
            </a:r>
          </a:p>
        </p:txBody>
      </p:sp>
      <p:sp>
        <p:nvSpPr>
          <p:cNvPr id="14" name="Rounded Rectangle 13"/>
          <p:cNvSpPr/>
          <p:nvPr/>
        </p:nvSpPr>
        <p:spPr>
          <a:xfrm>
            <a:off x="1066800" y="4191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828800" y="43535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The</a:t>
            </a:r>
            <a:r>
              <a:rPr lang="en-US" sz="2800" dirty="0">
                <a:solidFill>
                  <a:schemeClr val="tx2"/>
                </a:solidFill>
                <a:latin typeface="Rockwell Condensed" pitchFamily="18" charset="0"/>
              </a:rPr>
              <a:t> </a:t>
            </a:r>
            <a:r>
              <a:rPr lang="en-US" sz="2800" dirty="0">
                <a:solidFill>
                  <a:schemeClr val="accent5"/>
                </a:solidFill>
                <a:latin typeface="Rockwell Condensed" pitchFamily="18" charset="0"/>
              </a:rPr>
              <a:t>Cascade</a:t>
            </a:r>
            <a:r>
              <a:rPr lang="en-US" sz="2800" dirty="0">
                <a:solidFill>
                  <a:schemeClr val="bg2"/>
                </a:solidFill>
                <a:latin typeface="Rockwell Condensed" pitchFamily="18" charset="0"/>
              </a:rPr>
              <a:t>: How Styles Interact</a:t>
            </a:r>
          </a:p>
        </p:txBody>
      </p:sp>
      <p:sp>
        <p:nvSpPr>
          <p:cNvPr id="16" name="Rounded Rectangle 15"/>
          <p:cNvSpPr/>
          <p:nvPr/>
        </p:nvSpPr>
        <p:spPr>
          <a:xfrm>
            <a:off x="4800600" y="4191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562601" y="43535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The </a:t>
            </a:r>
            <a:r>
              <a:rPr lang="en-US" sz="2800" dirty="0">
                <a:solidFill>
                  <a:schemeClr val="accent5"/>
                </a:solidFill>
                <a:latin typeface="Rockwell Condensed" pitchFamily="18" charset="0"/>
              </a:rPr>
              <a:t>Box </a:t>
            </a:r>
            <a:r>
              <a:rPr lang="en-US" sz="2800" dirty="0">
                <a:solidFill>
                  <a:schemeClr val="bg2"/>
                </a:solidFill>
                <a:latin typeface="Rockwell Condensed" pitchFamily="18" charset="0"/>
              </a:rPr>
              <a:t>Model</a:t>
            </a:r>
            <a:endParaRPr lang="en-US" sz="2800" dirty="0">
              <a:solidFill>
                <a:schemeClr val="tx2"/>
              </a:solidFill>
              <a:latin typeface="Rockwell Condensed" pitchFamily="18" charset="0"/>
            </a:endParaRPr>
          </a:p>
        </p:txBody>
      </p:sp>
      <p:sp>
        <p:nvSpPr>
          <p:cNvPr id="20" name="TextBox 19"/>
          <p:cNvSpPr txBox="1"/>
          <p:nvPr/>
        </p:nvSpPr>
        <p:spPr>
          <a:xfrm>
            <a:off x="1066800" y="1295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800600" y="1295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1066800" y="2762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800600" y="2762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1066800" y="4191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800600" y="4191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6" name="Rounded Rectangle 25"/>
          <p:cNvSpPr/>
          <p:nvPr/>
        </p:nvSpPr>
        <p:spPr>
          <a:xfrm>
            <a:off x="1066800" y="5638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828800" y="5801380"/>
            <a:ext cx="2743199" cy="523220"/>
          </a:xfrm>
          <a:prstGeom prst="rect">
            <a:avLst/>
          </a:prstGeom>
          <a:noFill/>
        </p:spPr>
        <p:txBody>
          <a:bodyPr wrap="square" rtlCol="0">
            <a:spAutoFit/>
          </a:bodyPr>
          <a:lstStyle/>
          <a:p>
            <a:r>
              <a:rPr lang="en-US" sz="2800" dirty="0">
                <a:solidFill>
                  <a:schemeClr val="bg2"/>
                </a:solidFill>
                <a:latin typeface="Rockwell Condensed" pitchFamily="18" charset="0"/>
              </a:rPr>
              <a:t>CSS </a:t>
            </a:r>
            <a:r>
              <a:rPr lang="en-US" sz="2800" dirty="0">
                <a:solidFill>
                  <a:schemeClr val="accent5"/>
                </a:solidFill>
                <a:latin typeface="Rockwell Condensed" pitchFamily="18" charset="0"/>
              </a:rPr>
              <a:t>Text </a:t>
            </a:r>
            <a:r>
              <a:rPr lang="en-US" sz="2800" dirty="0">
                <a:solidFill>
                  <a:schemeClr val="bg2"/>
                </a:solidFill>
                <a:latin typeface="Rockwell Condensed" pitchFamily="18" charset="0"/>
              </a:rPr>
              <a:t>Styling</a:t>
            </a:r>
          </a:p>
        </p:txBody>
      </p:sp>
      <p:sp>
        <p:nvSpPr>
          <p:cNvPr id="28" name="TextBox 27"/>
          <p:cNvSpPr txBox="1"/>
          <p:nvPr/>
        </p:nvSpPr>
        <p:spPr>
          <a:xfrm>
            <a:off x="1066800" y="5638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Tree>
    <p:extLst>
      <p:ext uri="{BB962C8B-B14F-4D97-AF65-F5344CB8AC3E}">
        <p14:creationId xmlns:p14="http://schemas.microsoft.com/office/powerpoint/2010/main" val="387664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Sample ad hoc markup</a:t>
            </a:r>
          </a:p>
        </p:txBody>
      </p:sp>
      <p:pic>
        <p:nvPicPr>
          <p:cNvPr id="4098" name="Picture 2" descr="T:\CompSci\Research\web development textbook\manuscript\chapter02\images\figure02-04.tif"/>
          <p:cNvPicPr>
            <a:picLocks noChangeAspect="1" noChangeArrowheads="1"/>
          </p:cNvPicPr>
          <p:nvPr/>
        </p:nvPicPr>
        <p:blipFill>
          <a:blip r:embed="rId2" cstate="print"/>
          <a:srcRect/>
          <a:stretch>
            <a:fillRect/>
          </a:stretch>
        </p:blipFill>
        <p:spPr bwMode="auto">
          <a:xfrm>
            <a:off x="914400" y="1371600"/>
            <a:ext cx="5973763" cy="5297487"/>
          </a:xfrm>
          <a:prstGeom prst="rect">
            <a:avLst/>
          </a:prstGeom>
          <a:noFill/>
        </p:spPr>
      </p:pic>
    </p:spTree>
    <p:extLst>
      <p:ext uri="{BB962C8B-B14F-4D97-AF65-F5344CB8AC3E}">
        <p14:creationId xmlns:p14="http://schemas.microsoft.com/office/powerpoint/2010/main" val="4024216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t>
            </a:r>
            <a:r>
              <a:rPr lang="en-US" dirty="0">
                <a:solidFill>
                  <a:schemeClr val="tx2"/>
                </a:solidFill>
              </a:rPr>
              <a:t>CSS</a:t>
            </a:r>
            <a:r>
              <a:rPr lang="en-US" dirty="0"/>
              <a:t>?</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a:t>
            </a:r>
            <a:r>
              <a:rPr lang="en-US" dirty="0">
                <a:solidFill>
                  <a:schemeClr val="tx1"/>
                </a:solidFill>
              </a:rPr>
              <a:t>7</a:t>
            </a:r>
          </a:p>
        </p:txBody>
      </p:sp>
    </p:spTree>
    <p:extLst>
      <p:ext uri="{BB962C8B-B14F-4D97-AF65-F5344CB8AC3E}">
        <p14:creationId xmlns:p14="http://schemas.microsoft.com/office/powerpoint/2010/main" val="5771398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CSS?</a:t>
            </a:r>
          </a:p>
        </p:txBody>
      </p:sp>
      <p:sp>
        <p:nvSpPr>
          <p:cNvPr id="4" name="Content Placeholder 3"/>
          <p:cNvSpPr>
            <a:spLocks noGrp="1"/>
          </p:cNvSpPr>
          <p:nvPr>
            <p:ph idx="1"/>
          </p:nvPr>
        </p:nvSpPr>
        <p:spPr>
          <a:xfrm>
            <a:off x="914400" y="1646237"/>
            <a:ext cx="7239000" cy="4525963"/>
          </a:xfrm>
        </p:spPr>
        <p:txBody>
          <a:bodyPr>
            <a:normAutofit lnSpcReduction="10000"/>
          </a:bodyPr>
          <a:lstStyle/>
          <a:p>
            <a:pPr algn="just"/>
            <a:r>
              <a:rPr lang="en-US" dirty="0"/>
              <a:t>CSS is a W3C standard for describing the </a:t>
            </a:r>
            <a:r>
              <a:rPr lang="en-US" b="1" dirty="0">
                <a:solidFill>
                  <a:schemeClr val="accent1"/>
                </a:solidFill>
              </a:rPr>
              <a:t>presentation (or appearance) </a:t>
            </a:r>
            <a:r>
              <a:rPr lang="en-US" dirty="0"/>
              <a:t>of HTML elements. </a:t>
            </a:r>
          </a:p>
          <a:p>
            <a:pPr algn="just"/>
            <a:r>
              <a:rPr lang="en-US" dirty="0"/>
              <a:t>With CSS, we can assign </a:t>
            </a:r>
          </a:p>
          <a:p>
            <a:pPr marL="342900" indent="-342900" algn="just">
              <a:buFont typeface="Arial" panose="020B0604020202020204" pitchFamily="34" charset="0"/>
              <a:buChar char="•"/>
            </a:pPr>
            <a:r>
              <a:rPr lang="en-US" dirty="0"/>
              <a:t>font properties, </a:t>
            </a:r>
          </a:p>
          <a:p>
            <a:pPr marL="342900" indent="-342900" algn="just">
              <a:buFont typeface="Arial" panose="020B0604020202020204" pitchFamily="34" charset="0"/>
              <a:buChar char="•"/>
            </a:pPr>
            <a:r>
              <a:rPr lang="en-US" dirty="0"/>
              <a:t>colors, </a:t>
            </a:r>
          </a:p>
          <a:p>
            <a:pPr marL="342900" indent="-342900" algn="just">
              <a:buFont typeface="Arial" panose="020B0604020202020204" pitchFamily="34" charset="0"/>
              <a:buChar char="•"/>
            </a:pPr>
            <a:r>
              <a:rPr lang="en-US" dirty="0"/>
              <a:t>sizes, </a:t>
            </a:r>
          </a:p>
          <a:p>
            <a:pPr marL="342900" indent="-342900" algn="just">
              <a:buFont typeface="Arial" panose="020B0604020202020204" pitchFamily="34" charset="0"/>
              <a:buChar char="•"/>
            </a:pPr>
            <a:r>
              <a:rPr lang="en-US" dirty="0"/>
              <a:t>borders, </a:t>
            </a:r>
          </a:p>
          <a:p>
            <a:pPr marL="342900" indent="-342900" algn="just">
              <a:buFont typeface="Arial" panose="020B0604020202020204" pitchFamily="34" charset="0"/>
              <a:buChar char="•"/>
            </a:pPr>
            <a:r>
              <a:rPr lang="en-US" dirty="0"/>
              <a:t>background images, </a:t>
            </a:r>
          </a:p>
          <a:p>
            <a:pPr marL="342900" indent="-342900" algn="just">
              <a:buFont typeface="Arial" panose="020B0604020202020204" pitchFamily="34" charset="0"/>
              <a:buChar char="•"/>
            </a:pPr>
            <a:r>
              <a:rPr lang="en-US" dirty="0"/>
              <a:t>even the position of elements.</a:t>
            </a:r>
          </a:p>
          <a:p>
            <a:pPr algn="just"/>
            <a:endParaRPr lang="en-US" dirty="0"/>
          </a:p>
        </p:txBody>
      </p:sp>
      <p:sp>
        <p:nvSpPr>
          <p:cNvPr id="5" name="Content Placeholder 4"/>
          <p:cNvSpPr>
            <a:spLocks noGrp="1"/>
          </p:cNvSpPr>
          <p:nvPr>
            <p:ph sz="quarter" idx="13"/>
          </p:nvPr>
        </p:nvSpPr>
        <p:spPr/>
        <p:txBody>
          <a:bodyPr>
            <a:normAutofit lnSpcReduction="10000"/>
          </a:bodyPr>
          <a:lstStyle/>
          <a:p>
            <a:r>
              <a:rPr lang="en-US" dirty="0"/>
              <a:t>You be styling soon</a:t>
            </a:r>
          </a:p>
        </p:txBody>
      </p:sp>
    </p:spTree>
    <p:extLst>
      <p:ext uri="{BB962C8B-B14F-4D97-AF65-F5344CB8AC3E}">
        <p14:creationId xmlns:p14="http://schemas.microsoft.com/office/powerpoint/2010/main" val="30072917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CSS?</a:t>
            </a:r>
          </a:p>
        </p:txBody>
      </p:sp>
      <p:sp>
        <p:nvSpPr>
          <p:cNvPr id="4" name="Content Placeholder 3"/>
          <p:cNvSpPr>
            <a:spLocks noGrp="1"/>
          </p:cNvSpPr>
          <p:nvPr>
            <p:ph idx="1"/>
          </p:nvPr>
        </p:nvSpPr>
        <p:spPr>
          <a:xfrm>
            <a:off x="914400" y="1646237"/>
            <a:ext cx="7086600" cy="2239963"/>
          </a:xfrm>
        </p:spPr>
        <p:txBody>
          <a:bodyPr>
            <a:normAutofit/>
          </a:bodyPr>
          <a:lstStyle/>
          <a:p>
            <a:pPr algn="just">
              <a:buFont typeface="Wingdings" pitchFamily="2" charset="2"/>
              <a:buChar char="q"/>
            </a:pPr>
            <a:r>
              <a:rPr lang="en-US" dirty="0"/>
              <a:t>CSS is a language in that it has its own syntax rules. </a:t>
            </a:r>
          </a:p>
          <a:p>
            <a:pPr algn="just">
              <a:buFont typeface="Wingdings" pitchFamily="2" charset="2"/>
              <a:buChar char="q"/>
            </a:pPr>
            <a:r>
              <a:rPr lang="en-US" dirty="0"/>
              <a:t>CSS can be added directly to any HTML element (via the style attribute), within the </a:t>
            </a:r>
            <a:r>
              <a:rPr lang="en-US" b="1" dirty="0"/>
              <a:t>&lt;head&gt; </a:t>
            </a:r>
            <a:r>
              <a:rPr lang="en-US" dirty="0"/>
              <a:t>element, or, most commonly, in a separate text file that contains only CSS.</a:t>
            </a:r>
          </a:p>
          <a:p>
            <a:pPr algn="just"/>
            <a:endParaRPr lang="en-US" dirty="0"/>
          </a:p>
        </p:txBody>
      </p:sp>
      <p:sp>
        <p:nvSpPr>
          <p:cNvPr id="5" name="Content Placeholder 4"/>
          <p:cNvSpPr>
            <a:spLocks noGrp="1"/>
          </p:cNvSpPr>
          <p:nvPr>
            <p:ph sz="quarter" idx="13"/>
          </p:nvPr>
        </p:nvSpPr>
        <p:spPr/>
        <p:txBody>
          <a:bodyPr>
            <a:normAutofit lnSpcReduction="10000"/>
          </a:bodyPr>
          <a:lstStyle/>
          <a:p>
            <a:r>
              <a:rPr lang="en-US" dirty="0"/>
              <a:t>You be styling soon</a:t>
            </a:r>
          </a:p>
        </p:txBody>
      </p:sp>
    </p:spTree>
    <p:extLst>
      <p:ext uri="{BB962C8B-B14F-4D97-AF65-F5344CB8AC3E}">
        <p14:creationId xmlns:p14="http://schemas.microsoft.com/office/powerpoint/2010/main" val="1124406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CSS</a:t>
            </a:r>
          </a:p>
        </p:txBody>
      </p:sp>
      <p:sp>
        <p:nvSpPr>
          <p:cNvPr id="3" name="Content Placeholder 2"/>
          <p:cNvSpPr>
            <a:spLocks noGrp="1"/>
          </p:cNvSpPr>
          <p:nvPr>
            <p:ph idx="1"/>
          </p:nvPr>
        </p:nvSpPr>
        <p:spPr>
          <a:xfrm>
            <a:off x="914400" y="1646237"/>
            <a:ext cx="7467600" cy="4525963"/>
          </a:xfrm>
        </p:spPr>
        <p:txBody>
          <a:bodyPr>
            <a:normAutofit lnSpcReduction="10000"/>
          </a:bodyPr>
          <a:lstStyle/>
          <a:p>
            <a:pPr marL="342900" indent="-342900" algn="just">
              <a:buFont typeface="Arial" panose="020B0604020202020204" pitchFamily="34" charset="0"/>
              <a:buChar char="•"/>
            </a:pPr>
            <a:r>
              <a:rPr lang="en-US" dirty="0"/>
              <a:t>The degree of formatting control in CSS is significantly better than that provided in HTML. </a:t>
            </a:r>
          </a:p>
          <a:p>
            <a:pPr marL="342900" indent="-342900" algn="just">
              <a:buFont typeface="Arial" panose="020B0604020202020204" pitchFamily="34" charset="0"/>
              <a:buChar char="•"/>
            </a:pPr>
            <a:r>
              <a:rPr lang="en-US" dirty="0"/>
              <a:t>Web sites become significantly more maintainable because all formatting can be centralized into one, or a small handful, of CSS files.</a:t>
            </a:r>
          </a:p>
          <a:p>
            <a:pPr marL="342900" indent="-342900" algn="just">
              <a:buFont typeface="Arial" panose="020B0604020202020204" pitchFamily="34" charset="0"/>
              <a:buChar char="•"/>
            </a:pPr>
            <a:r>
              <a:rPr lang="en-US" dirty="0"/>
              <a:t>CSS-driven sites are more accessible.</a:t>
            </a:r>
          </a:p>
          <a:p>
            <a:pPr marL="342900" indent="-342900" algn="just">
              <a:buFont typeface="Arial" panose="020B0604020202020204" pitchFamily="34" charset="0"/>
              <a:buChar char="•"/>
            </a:pPr>
            <a:r>
              <a:rPr lang="en-US" dirty="0"/>
              <a:t>A site built using a centralized set of CSS files for all presentation will also be quicker to download because each individual HTML file will contain less markup.</a:t>
            </a:r>
          </a:p>
          <a:p>
            <a:pPr marL="342900" indent="-342900" algn="just">
              <a:buFont typeface="Arial" panose="020B0604020202020204" pitchFamily="34" charset="0"/>
              <a:buChar char="•"/>
            </a:pPr>
            <a:r>
              <a:rPr lang="en-US" dirty="0"/>
              <a:t>CSS can be used to adopt a page for different output mediums.</a:t>
            </a:r>
          </a:p>
        </p:txBody>
      </p:sp>
      <p:sp>
        <p:nvSpPr>
          <p:cNvPr id="4" name="Content Placeholder 3"/>
          <p:cNvSpPr>
            <a:spLocks noGrp="1"/>
          </p:cNvSpPr>
          <p:nvPr>
            <p:ph sz="quarter" idx="13"/>
          </p:nvPr>
        </p:nvSpPr>
        <p:spPr/>
        <p:txBody>
          <a:bodyPr>
            <a:normAutofit lnSpcReduction="10000"/>
          </a:bodyPr>
          <a:lstStyle/>
          <a:p>
            <a:r>
              <a:rPr lang="en-US" dirty="0"/>
              <a:t>Why using CSS is a better way of describing presentation than HTML</a:t>
            </a:r>
          </a:p>
        </p:txBody>
      </p:sp>
    </p:spTree>
    <p:extLst>
      <p:ext uri="{BB962C8B-B14F-4D97-AF65-F5344CB8AC3E}">
        <p14:creationId xmlns:p14="http://schemas.microsoft.com/office/powerpoint/2010/main" val="12717890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Versions</a:t>
            </a:r>
          </a:p>
        </p:txBody>
      </p:sp>
      <p:sp>
        <p:nvSpPr>
          <p:cNvPr id="3" name="Content Placeholder 2"/>
          <p:cNvSpPr>
            <a:spLocks noGrp="1"/>
          </p:cNvSpPr>
          <p:nvPr>
            <p:ph idx="1"/>
          </p:nvPr>
        </p:nvSpPr>
        <p:spPr>
          <a:xfrm>
            <a:off x="914400" y="1646237"/>
            <a:ext cx="7696200" cy="4525963"/>
          </a:xfrm>
        </p:spPr>
        <p:txBody>
          <a:bodyPr>
            <a:normAutofit/>
          </a:bodyPr>
          <a:lstStyle/>
          <a:p>
            <a:pPr marL="342900" indent="-342900" algn="just">
              <a:buFont typeface="Arial" panose="020B0604020202020204" pitchFamily="34" charset="0"/>
              <a:buChar char="•"/>
            </a:pPr>
            <a:r>
              <a:rPr lang="en-US" dirty="0"/>
              <a:t>W3C published the CSS Level 1 Recommendation in 1996. </a:t>
            </a:r>
          </a:p>
          <a:p>
            <a:pPr marL="342900" indent="-342900" algn="just">
              <a:buFont typeface="Arial" panose="020B0604020202020204" pitchFamily="34" charset="0"/>
              <a:buChar char="•"/>
            </a:pPr>
            <a:r>
              <a:rPr lang="en-US" dirty="0"/>
              <a:t>A year later, the CSS Level 2 Recommendation (also more succinctly labeled simply as CSS2) was published.</a:t>
            </a:r>
          </a:p>
          <a:p>
            <a:pPr marL="342900" indent="-342900" algn="just">
              <a:buFont typeface="Arial" panose="020B0604020202020204" pitchFamily="34" charset="0"/>
              <a:buChar char="•"/>
            </a:pPr>
            <a:r>
              <a:rPr lang="en-US" dirty="0"/>
              <a:t>Even though work began over a decade ago, an updated version of the Level 2 Recommendation, </a:t>
            </a:r>
            <a:r>
              <a:rPr lang="en-US" dirty="0">
                <a:solidFill>
                  <a:schemeClr val="accent1"/>
                </a:solidFill>
              </a:rPr>
              <a:t>CSS2.1</a:t>
            </a:r>
            <a:r>
              <a:rPr lang="en-US" dirty="0"/>
              <a:t>, did not become an official W3C Recommendation until June 2011.</a:t>
            </a:r>
          </a:p>
          <a:p>
            <a:pPr marL="342900" indent="-342900" algn="just">
              <a:buFont typeface="Arial" panose="020B0604020202020204" pitchFamily="34" charset="0"/>
              <a:buChar char="•"/>
            </a:pPr>
            <a:r>
              <a:rPr lang="en-US" dirty="0"/>
              <a:t>And to complicate matters even more, all through the last decade (and to the present day as well), during the same time the CSS2.1 standard was being worked on, a different group at the W3C was working on a </a:t>
            </a:r>
            <a:r>
              <a:rPr lang="en-US" dirty="0">
                <a:solidFill>
                  <a:schemeClr val="accent1"/>
                </a:solidFill>
              </a:rPr>
              <a:t>CSS3</a:t>
            </a:r>
            <a:r>
              <a:rPr lang="en-US" dirty="0"/>
              <a:t> draft.</a:t>
            </a:r>
          </a:p>
        </p:txBody>
      </p:sp>
      <p:sp>
        <p:nvSpPr>
          <p:cNvPr id="4" name="Content Placeholder 3"/>
          <p:cNvSpPr>
            <a:spLocks noGrp="1"/>
          </p:cNvSpPr>
          <p:nvPr>
            <p:ph sz="quarter" idx="13"/>
          </p:nvPr>
        </p:nvSpPr>
        <p:spPr/>
        <p:txBody>
          <a:bodyPr>
            <a:normAutofit lnSpcReduction="10000"/>
          </a:bodyPr>
          <a:lstStyle/>
          <a:p>
            <a:r>
              <a:rPr lang="en-US" dirty="0"/>
              <a:t>Let’s just say there’s more than 1</a:t>
            </a:r>
          </a:p>
        </p:txBody>
      </p:sp>
    </p:spTree>
    <p:extLst>
      <p:ext uri="{BB962C8B-B14F-4D97-AF65-F5344CB8AC3E}">
        <p14:creationId xmlns:p14="http://schemas.microsoft.com/office/powerpoint/2010/main" val="36885833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Adoption</a:t>
            </a:r>
          </a:p>
        </p:txBody>
      </p:sp>
      <p:sp>
        <p:nvSpPr>
          <p:cNvPr id="3" name="Content Placeholder 2"/>
          <p:cNvSpPr>
            <a:spLocks noGrp="1"/>
          </p:cNvSpPr>
          <p:nvPr>
            <p:ph idx="1"/>
          </p:nvPr>
        </p:nvSpPr>
        <p:spPr>
          <a:xfrm>
            <a:off x="914400" y="1646237"/>
            <a:ext cx="7696200" cy="4525963"/>
          </a:xfrm>
        </p:spPr>
        <p:txBody>
          <a:bodyPr/>
          <a:lstStyle/>
          <a:p>
            <a:pPr algn="just">
              <a:buFont typeface="Wingdings" pitchFamily="2" charset="2"/>
              <a:buChar char="v"/>
            </a:pPr>
            <a:r>
              <a:rPr lang="en-US" dirty="0"/>
              <a:t>While Microsoft’s Internet Explorer was an early champion of CSS, its later versions (especially IE5, IE6, and IE7) for Windows had uneven support for certain parts of CSS2. </a:t>
            </a:r>
          </a:p>
          <a:p>
            <a:pPr algn="just">
              <a:buFont typeface="Wingdings" pitchFamily="2" charset="2"/>
              <a:buChar char="v"/>
            </a:pPr>
            <a:r>
              <a:rPr lang="en-US" dirty="0"/>
              <a:t>In fact, all browsers have left certain parts of the CSS2 Recommendation unimplemented.</a:t>
            </a:r>
          </a:p>
          <a:p>
            <a:pPr algn="just"/>
            <a:r>
              <a:rPr lang="en-US" dirty="0"/>
              <a:t>CSS has a reputation for being a somewhat frustrating language. </a:t>
            </a:r>
          </a:p>
          <a:p>
            <a:pPr marL="342900" indent="-342900" algn="just">
              <a:buFont typeface="Arial" panose="020B0604020202020204" pitchFamily="34" charset="0"/>
              <a:buChar char="•"/>
            </a:pPr>
            <a:r>
              <a:rPr lang="en-US" dirty="0"/>
              <a:t>this reputation is well deserved!</a:t>
            </a:r>
          </a:p>
        </p:txBody>
      </p:sp>
      <p:sp>
        <p:nvSpPr>
          <p:cNvPr id="4" name="Content Placeholder 3"/>
          <p:cNvSpPr>
            <a:spLocks noGrp="1"/>
          </p:cNvSpPr>
          <p:nvPr>
            <p:ph sz="quarter" idx="13"/>
          </p:nvPr>
        </p:nvSpPr>
        <p:spPr/>
        <p:txBody>
          <a:bodyPr>
            <a:normAutofit lnSpcReduction="10000"/>
          </a:bodyPr>
          <a:lstStyle/>
          <a:p>
            <a:r>
              <a:rPr lang="en-US" dirty="0"/>
              <a:t>Insert obligatory snide comment about Internet Explorer 6 here</a:t>
            </a:r>
          </a:p>
        </p:txBody>
      </p:sp>
    </p:spTree>
    <p:extLst>
      <p:ext uri="{BB962C8B-B14F-4D97-AF65-F5344CB8AC3E}">
        <p14:creationId xmlns:p14="http://schemas.microsoft.com/office/powerpoint/2010/main" val="3353092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 </a:t>
            </a:r>
            <a:r>
              <a:rPr lang="en-US" dirty="0">
                <a:solidFill>
                  <a:schemeClr val="tx2"/>
                </a:solidFill>
              </a:rPr>
              <a:t>Syntax</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a:t>
            </a:r>
            <a:r>
              <a:rPr lang="en-US" dirty="0">
                <a:solidFill>
                  <a:schemeClr val="tx1"/>
                </a:solidFill>
              </a:rPr>
              <a:t>7</a:t>
            </a:r>
          </a:p>
        </p:txBody>
      </p:sp>
    </p:spTree>
    <p:extLst>
      <p:ext uri="{BB962C8B-B14F-4D97-AF65-F5344CB8AC3E}">
        <p14:creationId xmlns:p14="http://schemas.microsoft.com/office/powerpoint/2010/main" val="3410479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Syntax</a:t>
            </a:r>
          </a:p>
        </p:txBody>
      </p:sp>
      <p:sp>
        <p:nvSpPr>
          <p:cNvPr id="3" name="Content Placeholder 2"/>
          <p:cNvSpPr>
            <a:spLocks noGrp="1"/>
          </p:cNvSpPr>
          <p:nvPr>
            <p:ph idx="1"/>
          </p:nvPr>
        </p:nvSpPr>
        <p:spPr>
          <a:xfrm>
            <a:off x="914400" y="1295400"/>
            <a:ext cx="7239000" cy="4525963"/>
          </a:xfrm>
        </p:spPr>
        <p:txBody>
          <a:bodyPr/>
          <a:lstStyle/>
          <a:p>
            <a:pPr algn="just">
              <a:buFont typeface="Wingdings" pitchFamily="2" charset="2"/>
              <a:buChar char="v"/>
            </a:pPr>
            <a:r>
              <a:rPr lang="en-US" dirty="0"/>
              <a:t>A CSS document consists of one or more </a:t>
            </a:r>
            <a:r>
              <a:rPr lang="en-US" b="1" dirty="0">
                <a:solidFill>
                  <a:schemeClr val="accent1"/>
                </a:solidFill>
              </a:rPr>
              <a:t>style rules</a:t>
            </a:r>
            <a:r>
              <a:rPr lang="en-US" dirty="0"/>
              <a:t>.</a:t>
            </a:r>
          </a:p>
          <a:p>
            <a:pPr algn="just">
              <a:buFont typeface="Wingdings" pitchFamily="2" charset="2"/>
              <a:buChar char="v"/>
            </a:pPr>
            <a:r>
              <a:rPr lang="en-US" dirty="0"/>
              <a:t>A rule consists of a selector that identifies the HTML element or elements that will be affected, followed by a series of </a:t>
            </a:r>
            <a:r>
              <a:rPr lang="en-US" b="1" dirty="0">
                <a:solidFill>
                  <a:schemeClr val="accent1"/>
                </a:solidFill>
              </a:rPr>
              <a:t>property</a:t>
            </a:r>
            <a:r>
              <a:rPr lang="en-US" dirty="0"/>
              <a:t> and </a:t>
            </a:r>
            <a:r>
              <a:rPr lang="en-US" b="1" dirty="0">
                <a:solidFill>
                  <a:schemeClr val="accent1"/>
                </a:solidFill>
              </a:rPr>
              <a:t>value</a:t>
            </a:r>
            <a:r>
              <a:rPr lang="en-US" dirty="0"/>
              <a:t> pairs (each pair is also called a </a:t>
            </a:r>
            <a:r>
              <a:rPr lang="en-US" b="1" dirty="0">
                <a:solidFill>
                  <a:schemeClr val="accent1"/>
                </a:solidFill>
              </a:rPr>
              <a:t>declaration</a:t>
            </a:r>
            <a:r>
              <a:rPr lang="en-US" dirty="0"/>
              <a:t>).</a:t>
            </a:r>
          </a:p>
        </p:txBody>
      </p:sp>
      <p:sp>
        <p:nvSpPr>
          <p:cNvPr id="4" name="Content Placeholder 3"/>
          <p:cNvSpPr>
            <a:spLocks noGrp="1"/>
          </p:cNvSpPr>
          <p:nvPr>
            <p:ph sz="quarter" idx="13"/>
          </p:nvPr>
        </p:nvSpPr>
        <p:spPr/>
        <p:txBody>
          <a:bodyPr>
            <a:normAutofit lnSpcReduction="10000"/>
          </a:bodyPr>
          <a:lstStyle/>
          <a:p>
            <a:r>
              <a:rPr lang="en-US" dirty="0"/>
              <a:t>Rules, properties, values, declarations</a:t>
            </a:r>
          </a:p>
        </p:txBody>
      </p:sp>
    </p:spTree>
    <p:extLst>
      <p:ext uri="{BB962C8B-B14F-4D97-AF65-F5344CB8AC3E}">
        <p14:creationId xmlns:p14="http://schemas.microsoft.com/office/powerpoint/2010/main" val="39902380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344116837"/>
              </p:ext>
            </p:extLst>
          </p:nvPr>
        </p:nvGraphicFramePr>
        <p:xfrm>
          <a:off x="3733800" y="2895601"/>
          <a:ext cx="4664075" cy="3657600"/>
        </p:xfrm>
        <a:graphic>
          <a:graphicData uri="http://schemas.openxmlformats.org/presentationml/2006/ole">
            <mc:AlternateContent xmlns:mc="http://schemas.openxmlformats.org/markup-compatibility/2006">
              <mc:Choice xmlns:v="urn:schemas-microsoft-com:vml" Requires="v">
                <p:oleObj name="Visio" r:id="rId2" imgW="4664115" imgH="3239851" progId="">
                  <p:embed/>
                </p:oleObj>
              </mc:Choice>
              <mc:Fallback>
                <p:oleObj name="Visio" r:id="rId2" imgW="4664115" imgH="3239851" progId="">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895601"/>
                        <a:ext cx="4664075" cy="365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dirty="0"/>
              <a:t>Declaration Blocks</a:t>
            </a:r>
          </a:p>
        </p:txBody>
      </p:sp>
      <p:sp>
        <p:nvSpPr>
          <p:cNvPr id="3" name="Content Placeholder 2"/>
          <p:cNvSpPr>
            <a:spLocks noGrp="1"/>
          </p:cNvSpPr>
          <p:nvPr>
            <p:ph idx="1"/>
          </p:nvPr>
        </p:nvSpPr>
        <p:spPr>
          <a:xfrm>
            <a:off x="914400" y="1646237"/>
            <a:ext cx="7620000" cy="4525963"/>
          </a:xfrm>
        </p:spPr>
        <p:txBody>
          <a:bodyPr>
            <a:normAutofit/>
          </a:bodyPr>
          <a:lstStyle/>
          <a:p>
            <a:pPr algn="just"/>
            <a:r>
              <a:rPr lang="en-US" dirty="0"/>
              <a:t>The series of declarations is also called the </a:t>
            </a:r>
            <a:r>
              <a:rPr lang="en-US" b="1" dirty="0"/>
              <a:t>declaration block</a:t>
            </a:r>
            <a:r>
              <a:rPr lang="en-US" dirty="0"/>
              <a:t>. </a:t>
            </a:r>
          </a:p>
          <a:p>
            <a:pPr marL="342900" indent="-342900" algn="just">
              <a:buFont typeface="Arial" panose="020B0604020202020204" pitchFamily="34" charset="0"/>
              <a:buChar char="•"/>
            </a:pPr>
            <a:r>
              <a:rPr lang="en-US" dirty="0"/>
              <a:t>A declaration block can be together on a single line, or spread across multiple lines. </a:t>
            </a:r>
          </a:p>
        </p:txBody>
      </p:sp>
      <p:sp>
        <p:nvSpPr>
          <p:cNvPr id="4" name="Content Placeholder 3"/>
          <p:cNvSpPr>
            <a:spLocks noGrp="1"/>
          </p:cNvSpPr>
          <p:nvPr>
            <p:ph sz="quarter" idx="13"/>
          </p:nvPr>
        </p:nvSpPr>
        <p:spPr/>
        <p:txBody>
          <a:bodyPr>
            <a:normAutofit lnSpcReduction="10000"/>
          </a:bodyPr>
          <a:lstStyle/>
          <a:p>
            <a:endParaRPr lang="en-US"/>
          </a:p>
        </p:txBody>
      </p:sp>
      <p:sp>
        <p:nvSpPr>
          <p:cNvPr id="6" name="TextBox 5"/>
          <p:cNvSpPr txBox="1"/>
          <p:nvPr/>
        </p:nvSpPr>
        <p:spPr>
          <a:xfrm>
            <a:off x="914400" y="3276600"/>
            <a:ext cx="2819400"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browser ignores white space </a:t>
            </a:r>
          </a:p>
          <a:p>
            <a:pPr marL="342900" indent="-342900">
              <a:buFont typeface="Arial" panose="020B0604020202020204" pitchFamily="34" charset="0"/>
              <a:buChar char="•"/>
            </a:pPr>
            <a:r>
              <a:rPr lang="en-US" sz="2200" dirty="0"/>
              <a:t>Each declaration is terminated with a semicolon. </a:t>
            </a:r>
            <a:endParaRPr lang="en-US" dirty="0"/>
          </a:p>
        </p:txBody>
      </p:sp>
    </p:spTree>
    <p:extLst>
      <p:ext uri="{BB962C8B-B14F-4D97-AF65-F5344CB8AC3E}">
        <p14:creationId xmlns:p14="http://schemas.microsoft.com/office/powerpoint/2010/main" val="28132172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Selectors</a:t>
            </a:r>
          </a:p>
        </p:txBody>
      </p:sp>
      <p:sp>
        <p:nvSpPr>
          <p:cNvPr id="3" name="Content Placeholder 2"/>
          <p:cNvSpPr>
            <a:spLocks noGrp="1"/>
          </p:cNvSpPr>
          <p:nvPr>
            <p:ph idx="1"/>
          </p:nvPr>
        </p:nvSpPr>
        <p:spPr>
          <a:xfrm>
            <a:off x="914400" y="1646237"/>
            <a:ext cx="7848600" cy="4525963"/>
          </a:xfrm>
        </p:spPr>
        <p:txBody>
          <a:bodyPr/>
          <a:lstStyle/>
          <a:p>
            <a:pPr>
              <a:buFont typeface="Wingdings" pitchFamily="2" charset="2"/>
              <a:buChar char="v"/>
            </a:pPr>
            <a:r>
              <a:rPr lang="en-US" dirty="0"/>
              <a:t>Every CSS rule begins with a </a:t>
            </a:r>
            <a:r>
              <a:rPr lang="en-US" b="1" dirty="0">
                <a:solidFill>
                  <a:schemeClr val="accent1"/>
                </a:solidFill>
              </a:rPr>
              <a:t>selector</a:t>
            </a:r>
            <a:r>
              <a:rPr lang="en-US" dirty="0"/>
              <a:t>. </a:t>
            </a:r>
          </a:p>
          <a:p>
            <a:pPr>
              <a:buFont typeface="Wingdings" pitchFamily="2" charset="2"/>
              <a:buChar char="v"/>
            </a:pPr>
            <a:r>
              <a:rPr lang="en-US" dirty="0"/>
              <a:t>The selector identifies which element or elements in the HTML document will be affected by the declarations in the rule. </a:t>
            </a:r>
          </a:p>
        </p:txBody>
      </p:sp>
      <p:sp>
        <p:nvSpPr>
          <p:cNvPr id="4" name="Content Placeholder 3"/>
          <p:cNvSpPr>
            <a:spLocks noGrp="1"/>
          </p:cNvSpPr>
          <p:nvPr>
            <p:ph sz="quarter" idx="13"/>
          </p:nvPr>
        </p:nvSpPr>
        <p:spPr/>
        <p:txBody>
          <a:bodyPr>
            <a:normAutofit lnSpcReduction="10000"/>
          </a:bodyPr>
          <a:lstStyle/>
          <a:p>
            <a:r>
              <a:rPr lang="en-US" dirty="0"/>
              <a:t>Which elements</a:t>
            </a:r>
          </a:p>
        </p:txBody>
      </p:sp>
      <p:graphicFrame>
        <p:nvGraphicFramePr>
          <p:cNvPr id="5" name="Object 4"/>
          <p:cNvGraphicFramePr>
            <a:graphicFrameLocks noChangeAspect="1"/>
          </p:cNvGraphicFramePr>
          <p:nvPr>
            <p:extLst>
              <p:ext uri="{D42A27DB-BD31-4B8C-83A1-F6EECF244321}">
                <p14:modId xmlns:p14="http://schemas.microsoft.com/office/powerpoint/2010/main" val="3081331269"/>
              </p:ext>
            </p:extLst>
          </p:nvPr>
        </p:nvGraphicFramePr>
        <p:xfrm>
          <a:off x="3794125" y="2932113"/>
          <a:ext cx="4664075" cy="3697287"/>
        </p:xfrm>
        <a:graphic>
          <a:graphicData uri="http://schemas.openxmlformats.org/presentationml/2006/ole">
            <mc:AlternateContent xmlns:mc="http://schemas.openxmlformats.org/markup-compatibility/2006">
              <mc:Choice xmlns:v="urn:schemas-microsoft-com:vml" Requires="v">
                <p:oleObj name="Visio" r:id="rId2" imgW="4664115" imgH="3239851" progId="">
                  <p:embed/>
                </p:oleObj>
              </mc:Choice>
              <mc:Fallback>
                <p:oleObj name="Visio" r:id="rId2" imgW="4664115" imgH="3239851" progId="">
                  <p:embed/>
                  <p:pic>
                    <p:nvPicPr>
                      <p:cNvPr id="0"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125" y="2932113"/>
                        <a:ext cx="4664075" cy="3697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914401" y="3429000"/>
            <a:ext cx="2743200" cy="3139321"/>
          </a:xfrm>
          <a:prstGeom prst="rect">
            <a:avLst/>
          </a:prstGeom>
          <a:noFill/>
        </p:spPr>
        <p:txBody>
          <a:bodyPr wrap="square" rtlCol="0">
            <a:spAutoFit/>
          </a:bodyPr>
          <a:lstStyle/>
          <a:p>
            <a:pPr algn="just"/>
            <a:r>
              <a:rPr lang="en-US" sz="2200" dirty="0"/>
              <a:t>Another way of thinking of selectors is that they are a pattern which is used by the browser to select the HTML elements that will receive the style. </a:t>
            </a:r>
          </a:p>
          <a:p>
            <a:pPr algn="just"/>
            <a:endParaRPr lang="en-US" sz="2200" dirty="0"/>
          </a:p>
        </p:txBody>
      </p:sp>
    </p:spTree>
    <p:extLst>
      <p:ext uri="{BB962C8B-B14F-4D97-AF65-F5344CB8AC3E}">
        <p14:creationId xmlns:p14="http://schemas.microsoft.com/office/powerpoint/2010/main" val="136877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a:t>
            </a:r>
            <a:r>
              <a:rPr lang="en-US" dirty="0">
                <a:solidFill>
                  <a:schemeClr val="accent1"/>
                </a:solidFill>
              </a:rPr>
              <a:t>W3C</a:t>
            </a:r>
            <a:r>
              <a:rPr lang="en-US" dirty="0"/>
              <a:t>?</a:t>
            </a:r>
          </a:p>
        </p:txBody>
      </p:sp>
      <p:sp>
        <p:nvSpPr>
          <p:cNvPr id="4" name="Content Placeholder 3"/>
          <p:cNvSpPr>
            <a:spLocks noGrp="1"/>
          </p:cNvSpPr>
          <p:nvPr>
            <p:ph idx="1"/>
          </p:nvPr>
        </p:nvSpPr>
        <p:spPr>
          <a:xfrm>
            <a:off x="685800" y="1646237"/>
            <a:ext cx="7924800" cy="3078163"/>
          </a:xfrm>
        </p:spPr>
        <p:txBody>
          <a:bodyPr>
            <a:normAutofit/>
          </a:bodyPr>
          <a:lstStyle/>
          <a:p>
            <a:pPr marL="342900" indent="-342900" algn="just">
              <a:buFont typeface="Wingdings" pitchFamily="2" charset="2"/>
              <a:buChar char="Ø"/>
            </a:pPr>
            <a:r>
              <a:rPr lang="en-US" dirty="0"/>
              <a:t>The W3C is the main standards organization for the World Wide Web. </a:t>
            </a:r>
          </a:p>
          <a:p>
            <a:pPr marL="342900" indent="-342900" algn="just">
              <a:buFont typeface="Wingdings" pitchFamily="2" charset="2"/>
              <a:buChar char="Ø"/>
            </a:pPr>
            <a:r>
              <a:rPr lang="en-US" dirty="0"/>
              <a:t>To promotes compatibility the W3C produces </a:t>
            </a:r>
            <a:r>
              <a:rPr lang="en-US" b="1" dirty="0">
                <a:solidFill>
                  <a:schemeClr val="accent1"/>
                </a:solidFill>
              </a:rPr>
              <a:t>recommendations</a:t>
            </a:r>
            <a:r>
              <a:rPr lang="en-US" dirty="0"/>
              <a:t> (also called </a:t>
            </a:r>
            <a:r>
              <a:rPr lang="en-US" b="1" dirty="0">
                <a:solidFill>
                  <a:schemeClr val="accent1"/>
                </a:solidFill>
              </a:rPr>
              <a:t>specifications</a:t>
            </a:r>
            <a:r>
              <a:rPr lang="en-US" dirty="0"/>
              <a:t>). </a:t>
            </a:r>
          </a:p>
          <a:p>
            <a:pPr marL="342900" indent="-342900" algn="just">
              <a:buFont typeface="Wingdings" pitchFamily="2" charset="2"/>
              <a:buChar char="Ø"/>
            </a:pPr>
            <a:r>
              <a:rPr lang="en-US" dirty="0"/>
              <a:t>In 1998, the W3C turned its attention to a new specification called </a:t>
            </a:r>
            <a:r>
              <a:rPr lang="en-US" dirty="0">
                <a:solidFill>
                  <a:schemeClr val="accent1"/>
                </a:solidFill>
              </a:rPr>
              <a:t>XHTML 1.0</a:t>
            </a:r>
            <a:r>
              <a:rPr lang="en-US" dirty="0"/>
              <a:t>, which was a version of HTML that used stricter XML (Extensible Markup Language) syntax rules.</a:t>
            </a:r>
          </a:p>
          <a:p>
            <a:pPr algn="just"/>
            <a:endParaRPr lang="en-US" dirty="0"/>
          </a:p>
        </p:txBody>
      </p:sp>
      <p:sp>
        <p:nvSpPr>
          <p:cNvPr id="5" name="Content Placeholder 4"/>
          <p:cNvSpPr>
            <a:spLocks noGrp="1"/>
          </p:cNvSpPr>
          <p:nvPr>
            <p:ph sz="quarter" idx="13"/>
          </p:nvPr>
        </p:nvSpPr>
        <p:spPr/>
        <p:txBody>
          <a:bodyPr>
            <a:normAutofit lnSpcReduction="10000"/>
          </a:bodyPr>
          <a:lstStyle/>
          <a:p>
            <a:r>
              <a:rPr lang="en-US" dirty="0"/>
              <a:t>Standards</a:t>
            </a:r>
          </a:p>
        </p:txBody>
      </p:sp>
    </p:spTree>
    <p:extLst>
      <p:ext uri="{BB962C8B-B14F-4D97-AF65-F5344CB8AC3E}">
        <p14:creationId xmlns:p14="http://schemas.microsoft.com/office/powerpoint/2010/main" val="20395203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a:xfrm>
            <a:off x="914400" y="1646237"/>
            <a:ext cx="7467600" cy="4525963"/>
          </a:xfrm>
        </p:spPr>
        <p:txBody>
          <a:bodyPr/>
          <a:lstStyle/>
          <a:p>
            <a:pPr>
              <a:buFont typeface="Wingdings" pitchFamily="2" charset="2"/>
              <a:buChar char="v"/>
            </a:pPr>
            <a:r>
              <a:rPr lang="en-US" dirty="0"/>
              <a:t>Each individual CSS declaration must contain a </a:t>
            </a:r>
            <a:r>
              <a:rPr lang="en-US" b="1" dirty="0">
                <a:solidFill>
                  <a:schemeClr val="accent1"/>
                </a:solidFill>
              </a:rPr>
              <a:t>property</a:t>
            </a:r>
            <a:r>
              <a:rPr lang="en-US" dirty="0"/>
              <a:t>. </a:t>
            </a:r>
          </a:p>
          <a:p>
            <a:pPr>
              <a:buFont typeface="Wingdings" pitchFamily="2" charset="2"/>
              <a:buChar char="v"/>
            </a:pPr>
            <a:r>
              <a:rPr lang="en-US" dirty="0"/>
              <a:t>These property names are predefined by the CSS standard.</a:t>
            </a:r>
          </a:p>
          <a:p>
            <a:pPr>
              <a:buFont typeface="Wingdings" pitchFamily="2" charset="2"/>
              <a:buChar char="v"/>
            </a:pPr>
            <a:endParaRPr lang="en-US" dirty="0"/>
          </a:p>
          <a:p>
            <a:pPr>
              <a:buFont typeface="Wingdings" pitchFamily="2" charset="2"/>
              <a:buChar char="v"/>
            </a:pPr>
            <a:r>
              <a:rPr lang="en-US" dirty="0"/>
              <a:t>The CSS2.1 Recommendation </a:t>
            </a:r>
            <a:br>
              <a:rPr lang="en-US" dirty="0"/>
            </a:br>
            <a:r>
              <a:rPr lang="en-US" dirty="0"/>
              <a:t>defines over a hundred </a:t>
            </a:r>
            <a:br>
              <a:rPr lang="en-US" dirty="0"/>
            </a:br>
            <a:r>
              <a:rPr lang="en-US" dirty="0"/>
              <a:t>different property names.</a:t>
            </a:r>
          </a:p>
        </p:txBody>
      </p:sp>
      <p:sp>
        <p:nvSpPr>
          <p:cNvPr id="4" name="Content Placeholder 3"/>
          <p:cNvSpPr>
            <a:spLocks noGrp="1"/>
          </p:cNvSpPr>
          <p:nvPr>
            <p:ph sz="quarter" idx="13"/>
          </p:nvPr>
        </p:nvSpPr>
        <p:spPr/>
        <p:txBody>
          <a:bodyPr>
            <a:normAutofit lnSpcReduction="10000"/>
          </a:bodyPr>
          <a:lstStyle/>
          <a:p>
            <a:r>
              <a:rPr lang="en-US" dirty="0"/>
              <a:t>Which style properties of the selected elements</a:t>
            </a:r>
          </a:p>
        </p:txBody>
      </p:sp>
    </p:spTree>
    <p:extLst>
      <p:ext uri="{BB962C8B-B14F-4D97-AF65-F5344CB8AC3E}">
        <p14:creationId xmlns:p14="http://schemas.microsoft.com/office/powerpoint/2010/main" val="5090471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Properties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41243925"/>
              </p:ext>
            </p:extLst>
          </p:nvPr>
        </p:nvGraphicFramePr>
        <p:xfrm>
          <a:off x="3048000" y="1219200"/>
          <a:ext cx="3733800" cy="5031488"/>
        </p:xfrm>
        <a:graphic>
          <a:graphicData uri="http://schemas.openxmlformats.org/drawingml/2006/table">
            <a:tbl>
              <a:tblPr firstRow="1" firstCol="1">
                <a:tableStyleId>{5C22544A-7EE6-4342-B048-85BDC9FD1C3A}</a:tableStyleId>
              </a:tblPr>
              <a:tblGrid>
                <a:gridCol w="15240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122073">
                <a:tc>
                  <a:txBody>
                    <a:bodyPr/>
                    <a:lstStyle/>
                    <a:p>
                      <a:pPr>
                        <a:lnSpc>
                          <a:spcPts val="1600"/>
                        </a:lnSpc>
                        <a:spcAft>
                          <a:spcPts val="1400"/>
                        </a:spcAft>
                      </a:pPr>
                      <a:r>
                        <a:rPr lang="en-US" sz="2000" b="0" dirty="0"/>
                        <a:t>Property Type</a:t>
                      </a:r>
                      <a:endParaRPr lang="en-CA" sz="2000" b="0" dirty="0">
                        <a:solidFill>
                          <a:srgbClr val="1F497D"/>
                        </a:solidFill>
                        <a:latin typeface="Calibri"/>
                        <a:ea typeface="Times New Roman"/>
                        <a:cs typeface="Times New Roman"/>
                      </a:endParaRPr>
                    </a:p>
                  </a:txBody>
                  <a:tcPr marL="33851" marR="33851" marT="0" marB="0"/>
                </a:tc>
                <a:tc>
                  <a:txBody>
                    <a:bodyPr/>
                    <a:lstStyle/>
                    <a:p>
                      <a:pPr>
                        <a:lnSpc>
                          <a:spcPts val="1600"/>
                        </a:lnSpc>
                        <a:spcAft>
                          <a:spcPts val="1400"/>
                        </a:spcAft>
                      </a:pPr>
                      <a:r>
                        <a:rPr lang="en-US" sz="2000" b="0" dirty="0"/>
                        <a:t>Property</a:t>
                      </a:r>
                      <a:endParaRPr lang="en-CA" sz="2000" b="0" dirty="0">
                        <a:solidFill>
                          <a:srgbClr val="1F497D"/>
                        </a:solidFill>
                        <a:latin typeface="Calibri"/>
                        <a:ea typeface="Times New Roman"/>
                        <a:cs typeface="Times New Roman"/>
                      </a:endParaRPr>
                    </a:p>
                  </a:txBody>
                  <a:tcPr marL="33851" marR="33851" marT="0" marB="0"/>
                </a:tc>
                <a:extLst>
                  <a:ext uri="{0D108BD9-81ED-4DB2-BD59-A6C34878D82A}">
                    <a16:rowId xmlns:a16="http://schemas.microsoft.com/office/drawing/2014/main" val="10000"/>
                  </a:ext>
                </a:extLst>
              </a:tr>
              <a:tr h="686662">
                <a:tc>
                  <a:txBody>
                    <a:bodyPr/>
                    <a:lstStyle/>
                    <a:p>
                      <a:pPr>
                        <a:lnSpc>
                          <a:spcPts val="1600"/>
                        </a:lnSpc>
                        <a:spcBef>
                          <a:spcPts val="700"/>
                        </a:spcBef>
                        <a:spcAft>
                          <a:spcPts val="700"/>
                        </a:spcAft>
                      </a:pPr>
                      <a:r>
                        <a:rPr lang="en-US" sz="1800" dirty="0"/>
                        <a:t>Fonts</a:t>
                      </a:r>
                      <a:endParaRPr lang="en-CA" sz="18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800" dirty="0"/>
                        <a:t>font</a:t>
                      </a:r>
                      <a:endParaRPr lang="en-CA" sz="1800" dirty="0"/>
                    </a:p>
                    <a:p>
                      <a:pPr>
                        <a:lnSpc>
                          <a:spcPts val="1500"/>
                        </a:lnSpc>
                        <a:spcAft>
                          <a:spcPts val="0"/>
                        </a:spcAft>
                        <a:tabLst>
                          <a:tab pos="342900" algn="l"/>
                          <a:tab pos="685800" algn="l"/>
                          <a:tab pos="1028700" algn="l"/>
                          <a:tab pos="1371600" algn="l"/>
                          <a:tab pos="1714500" algn="l"/>
                        </a:tabLst>
                      </a:pPr>
                      <a:r>
                        <a:rPr lang="en-US" sz="1800" dirty="0"/>
                        <a:t>font-family</a:t>
                      </a:r>
                      <a:endParaRPr lang="en-CA" sz="1800" dirty="0"/>
                    </a:p>
                    <a:p>
                      <a:pPr>
                        <a:lnSpc>
                          <a:spcPts val="1500"/>
                        </a:lnSpc>
                        <a:spcAft>
                          <a:spcPts val="0"/>
                        </a:spcAft>
                        <a:tabLst>
                          <a:tab pos="342900" algn="l"/>
                          <a:tab pos="685800" algn="l"/>
                          <a:tab pos="1028700" algn="l"/>
                          <a:tab pos="1371600" algn="l"/>
                          <a:tab pos="1714500" algn="l"/>
                        </a:tabLst>
                      </a:pPr>
                      <a:r>
                        <a:rPr lang="en-US" sz="1800" dirty="0"/>
                        <a:t>font-size</a:t>
                      </a:r>
                      <a:endParaRPr lang="en-CA" sz="1800" dirty="0"/>
                    </a:p>
                    <a:p>
                      <a:pPr>
                        <a:lnSpc>
                          <a:spcPts val="1500"/>
                        </a:lnSpc>
                        <a:spcAft>
                          <a:spcPts val="0"/>
                        </a:spcAft>
                        <a:tabLst>
                          <a:tab pos="342900" algn="l"/>
                          <a:tab pos="685800" algn="l"/>
                          <a:tab pos="1028700" algn="l"/>
                          <a:tab pos="1371600" algn="l"/>
                          <a:tab pos="1714500" algn="l"/>
                        </a:tabLst>
                      </a:pPr>
                      <a:r>
                        <a:rPr lang="en-US" sz="1800" dirty="0"/>
                        <a:t>font-style</a:t>
                      </a:r>
                      <a:endParaRPr lang="en-CA" sz="1800" dirty="0"/>
                    </a:p>
                    <a:p>
                      <a:pPr>
                        <a:lnSpc>
                          <a:spcPts val="1500"/>
                        </a:lnSpc>
                        <a:spcAft>
                          <a:spcPts val="0"/>
                        </a:spcAft>
                        <a:tabLst>
                          <a:tab pos="342900" algn="l"/>
                          <a:tab pos="685800" algn="l"/>
                          <a:tab pos="1028700" algn="l"/>
                          <a:tab pos="1371600" algn="l"/>
                          <a:tab pos="1714500" algn="l"/>
                        </a:tabLst>
                      </a:pPr>
                      <a:r>
                        <a:rPr lang="en-US" sz="1800" dirty="0"/>
                        <a:t>font-weight</a:t>
                      </a:r>
                      <a:endParaRPr lang="en-CA" sz="1800" dirty="0"/>
                    </a:p>
                    <a:p>
                      <a:pPr>
                        <a:lnSpc>
                          <a:spcPts val="1500"/>
                        </a:lnSpc>
                        <a:spcAft>
                          <a:spcPts val="0"/>
                        </a:spcAft>
                        <a:tabLst>
                          <a:tab pos="342900" algn="l"/>
                          <a:tab pos="685800" algn="l"/>
                          <a:tab pos="1028700" algn="l"/>
                          <a:tab pos="1371600" algn="l"/>
                          <a:tab pos="1714500" algn="l"/>
                        </a:tabLst>
                      </a:pPr>
                      <a:r>
                        <a:rPr lang="en-US" sz="1800" dirty="0"/>
                        <a:t>@font-face</a:t>
                      </a:r>
                      <a:endParaRPr lang="en-CA" sz="1800" dirty="0">
                        <a:latin typeface="Consolas"/>
                        <a:ea typeface="Times New Roman"/>
                        <a:cs typeface="Times New Roman"/>
                      </a:endParaRPr>
                    </a:p>
                  </a:txBody>
                  <a:tcPr marL="33851" marR="33851" marT="0" marB="0"/>
                </a:tc>
                <a:extLst>
                  <a:ext uri="{0D108BD9-81ED-4DB2-BD59-A6C34878D82A}">
                    <a16:rowId xmlns:a16="http://schemas.microsoft.com/office/drawing/2014/main" val="10001"/>
                  </a:ext>
                </a:extLst>
              </a:tr>
              <a:tr h="572218">
                <a:tc>
                  <a:txBody>
                    <a:bodyPr/>
                    <a:lstStyle/>
                    <a:p>
                      <a:pPr>
                        <a:lnSpc>
                          <a:spcPts val="1600"/>
                        </a:lnSpc>
                        <a:spcBef>
                          <a:spcPts val="700"/>
                        </a:spcBef>
                        <a:spcAft>
                          <a:spcPts val="700"/>
                        </a:spcAft>
                      </a:pPr>
                      <a:r>
                        <a:rPr lang="en-US" sz="1800" dirty="0"/>
                        <a:t>Text</a:t>
                      </a:r>
                      <a:endParaRPr lang="en-CA" sz="18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800" dirty="0"/>
                        <a:t>letter-spacing</a:t>
                      </a:r>
                      <a:endParaRPr lang="en-CA" sz="1800" dirty="0"/>
                    </a:p>
                    <a:p>
                      <a:pPr>
                        <a:lnSpc>
                          <a:spcPts val="1500"/>
                        </a:lnSpc>
                        <a:spcAft>
                          <a:spcPts val="0"/>
                        </a:spcAft>
                        <a:tabLst>
                          <a:tab pos="342900" algn="l"/>
                          <a:tab pos="685800" algn="l"/>
                          <a:tab pos="1028700" algn="l"/>
                          <a:tab pos="1371600" algn="l"/>
                          <a:tab pos="1714500" algn="l"/>
                        </a:tabLst>
                      </a:pPr>
                      <a:r>
                        <a:rPr lang="en-US" sz="1800" dirty="0"/>
                        <a:t>line-height</a:t>
                      </a:r>
                      <a:endParaRPr lang="en-CA" sz="1800" dirty="0"/>
                    </a:p>
                    <a:p>
                      <a:pPr>
                        <a:lnSpc>
                          <a:spcPts val="1500"/>
                        </a:lnSpc>
                        <a:spcAft>
                          <a:spcPts val="0"/>
                        </a:spcAft>
                        <a:tabLst>
                          <a:tab pos="342900" algn="l"/>
                          <a:tab pos="685800" algn="l"/>
                          <a:tab pos="1028700" algn="l"/>
                          <a:tab pos="1371600" algn="l"/>
                          <a:tab pos="1714500" algn="l"/>
                        </a:tabLst>
                      </a:pPr>
                      <a:r>
                        <a:rPr lang="en-US" sz="1800" dirty="0"/>
                        <a:t>text-align</a:t>
                      </a:r>
                      <a:endParaRPr lang="en-CA" sz="1800" dirty="0"/>
                    </a:p>
                    <a:p>
                      <a:pPr>
                        <a:lnSpc>
                          <a:spcPts val="1500"/>
                        </a:lnSpc>
                        <a:spcAft>
                          <a:spcPts val="0"/>
                        </a:spcAft>
                        <a:tabLst>
                          <a:tab pos="342900" algn="l"/>
                          <a:tab pos="685800" algn="l"/>
                          <a:tab pos="1028700" algn="l"/>
                          <a:tab pos="1371600" algn="l"/>
                          <a:tab pos="1714500" algn="l"/>
                        </a:tabLst>
                      </a:pPr>
                      <a:r>
                        <a:rPr lang="en-US" sz="1800" dirty="0"/>
                        <a:t>text-decoration</a:t>
                      </a:r>
                      <a:endParaRPr lang="en-CA" sz="1800" dirty="0"/>
                    </a:p>
                    <a:p>
                      <a:pPr>
                        <a:lnSpc>
                          <a:spcPts val="1500"/>
                        </a:lnSpc>
                        <a:spcAft>
                          <a:spcPts val="0"/>
                        </a:spcAft>
                        <a:tabLst>
                          <a:tab pos="342900" algn="l"/>
                          <a:tab pos="685800" algn="l"/>
                          <a:tab pos="1028700" algn="l"/>
                          <a:tab pos="1371600" algn="l"/>
                          <a:tab pos="1714500" algn="l"/>
                        </a:tabLst>
                      </a:pPr>
                      <a:r>
                        <a:rPr lang="en-US" sz="1800" dirty="0"/>
                        <a:t>text-indent</a:t>
                      </a:r>
                      <a:endParaRPr lang="en-CA" sz="1800" dirty="0">
                        <a:latin typeface="Consolas"/>
                        <a:ea typeface="Times New Roman"/>
                        <a:cs typeface="Times New Roman"/>
                      </a:endParaRPr>
                    </a:p>
                  </a:txBody>
                  <a:tcPr marL="33851" marR="33851" marT="0" marB="0"/>
                </a:tc>
                <a:extLst>
                  <a:ext uri="{0D108BD9-81ED-4DB2-BD59-A6C34878D82A}">
                    <a16:rowId xmlns:a16="http://schemas.microsoft.com/office/drawing/2014/main" val="10002"/>
                  </a:ext>
                </a:extLst>
              </a:tr>
              <a:tr h="686662">
                <a:tc>
                  <a:txBody>
                    <a:bodyPr/>
                    <a:lstStyle/>
                    <a:p>
                      <a:pPr>
                        <a:lnSpc>
                          <a:spcPts val="1600"/>
                        </a:lnSpc>
                        <a:spcBef>
                          <a:spcPts val="700"/>
                        </a:spcBef>
                        <a:spcAft>
                          <a:spcPts val="700"/>
                        </a:spcAft>
                      </a:pPr>
                      <a:r>
                        <a:rPr lang="en-US" sz="1800"/>
                        <a:t>Color and background</a:t>
                      </a:r>
                      <a:endParaRPr lang="en-CA" sz="18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800" dirty="0"/>
                        <a:t>background</a:t>
                      </a:r>
                      <a:endParaRPr lang="en-CA" sz="1800" dirty="0"/>
                    </a:p>
                    <a:p>
                      <a:pPr>
                        <a:lnSpc>
                          <a:spcPts val="1500"/>
                        </a:lnSpc>
                        <a:spcAft>
                          <a:spcPts val="0"/>
                        </a:spcAft>
                        <a:tabLst>
                          <a:tab pos="342900" algn="l"/>
                          <a:tab pos="685800" algn="l"/>
                          <a:tab pos="1028700" algn="l"/>
                          <a:tab pos="1371600" algn="l"/>
                          <a:tab pos="1714500" algn="l"/>
                        </a:tabLst>
                      </a:pPr>
                      <a:r>
                        <a:rPr lang="en-US" sz="1800" dirty="0"/>
                        <a:t>background-color</a:t>
                      </a:r>
                      <a:endParaRPr lang="en-CA" sz="1800" dirty="0"/>
                    </a:p>
                    <a:p>
                      <a:pPr>
                        <a:lnSpc>
                          <a:spcPts val="1500"/>
                        </a:lnSpc>
                        <a:spcAft>
                          <a:spcPts val="0"/>
                        </a:spcAft>
                        <a:tabLst>
                          <a:tab pos="342900" algn="l"/>
                          <a:tab pos="685800" algn="l"/>
                          <a:tab pos="1028700" algn="l"/>
                          <a:tab pos="1371600" algn="l"/>
                          <a:tab pos="1714500" algn="l"/>
                        </a:tabLst>
                      </a:pPr>
                      <a:r>
                        <a:rPr lang="en-US" sz="1800" dirty="0"/>
                        <a:t>background-image</a:t>
                      </a:r>
                      <a:endParaRPr lang="en-CA" sz="1800" dirty="0"/>
                    </a:p>
                    <a:p>
                      <a:pPr>
                        <a:lnSpc>
                          <a:spcPts val="1500"/>
                        </a:lnSpc>
                        <a:spcAft>
                          <a:spcPts val="0"/>
                        </a:spcAft>
                        <a:tabLst>
                          <a:tab pos="342900" algn="l"/>
                          <a:tab pos="685800" algn="l"/>
                          <a:tab pos="1028700" algn="l"/>
                          <a:tab pos="1371600" algn="l"/>
                          <a:tab pos="1714500" algn="l"/>
                        </a:tabLst>
                      </a:pPr>
                      <a:r>
                        <a:rPr lang="en-US" sz="1800" dirty="0"/>
                        <a:t>background-position</a:t>
                      </a:r>
                      <a:endParaRPr lang="en-CA" sz="1800" dirty="0"/>
                    </a:p>
                    <a:p>
                      <a:pPr>
                        <a:lnSpc>
                          <a:spcPts val="1500"/>
                        </a:lnSpc>
                        <a:spcAft>
                          <a:spcPts val="0"/>
                        </a:spcAft>
                        <a:tabLst>
                          <a:tab pos="342900" algn="l"/>
                          <a:tab pos="685800" algn="l"/>
                          <a:tab pos="1028700" algn="l"/>
                          <a:tab pos="1371600" algn="l"/>
                          <a:tab pos="1714500" algn="l"/>
                        </a:tabLst>
                      </a:pPr>
                      <a:r>
                        <a:rPr lang="en-US" sz="1800" dirty="0"/>
                        <a:t>background-repeat</a:t>
                      </a:r>
                      <a:endParaRPr lang="en-CA" sz="1800" dirty="0"/>
                    </a:p>
                    <a:p>
                      <a:pPr>
                        <a:lnSpc>
                          <a:spcPts val="1500"/>
                        </a:lnSpc>
                        <a:spcAft>
                          <a:spcPts val="0"/>
                        </a:spcAft>
                        <a:tabLst>
                          <a:tab pos="342900" algn="l"/>
                          <a:tab pos="685800" algn="l"/>
                          <a:tab pos="1028700" algn="l"/>
                          <a:tab pos="1371600" algn="l"/>
                          <a:tab pos="1714500" algn="l"/>
                        </a:tabLst>
                      </a:pPr>
                      <a:r>
                        <a:rPr lang="en-US" sz="1800" dirty="0"/>
                        <a:t>color</a:t>
                      </a:r>
                      <a:endParaRPr lang="en-CA" sz="1800" dirty="0">
                        <a:latin typeface="Consolas"/>
                        <a:ea typeface="Times New Roman"/>
                        <a:cs typeface="Times New Roman"/>
                      </a:endParaRPr>
                    </a:p>
                  </a:txBody>
                  <a:tcPr marL="33851" marR="33851" marT="0" marB="0"/>
                </a:tc>
                <a:extLst>
                  <a:ext uri="{0D108BD9-81ED-4DB2-BD59-A6C34878D82A}">
                    <a16:rowId xmlns:a16="http://schemas.microsoft.com/office/drawing/2014/main" val="10003"/>
                  </a:ext>
                </a:extLst>
              </a:tr>
              <a:tr h="915549">
                <a:tc>
                  <a:txBody>
                    <a:bodyPr/>
                    <a:lstStyle/>
                    <a:p>
                      <a:pPr>
                        <a:lnSpc>
                          <a:spcPts val="1600"/>
                        </a:lnSpc>
                        <a:spcBef>
                          <a:spcPts val="700"/>
                        </a:spcBef>
                        <a:spcAft>
                          <a:spcPts val="700"/>
                        </a:spcAft>
                      </a:pPr>
                      <a:r>
                        <a:rPr lang="en-US" sz="1800"/>
                        <a:t>Borders</a:t>
                      </a:r>
                      <a:endParaRPr lang="en-CA" sz="18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800" dirty="0"/>
                        <a:t>border</a:t>
                      </a:r>
                      <a:endParaRPr lang="en-CA" sz="1800" dirty="0"/>
                    </a:p>
                    <a:p>
                      <a:pPr>
                        <a:lnSpc>
                          <a:spcPts val="1500"/>
                        </a:lnSpc>
                        <a:spcAft>
                          <a:spcPts val="0"/>
                        </a:spcAft>
                        <a:tabLst>
                          <a:tab pos="342900" algn="l"/>
                          <a:tab pos="685800" algn="l"/>
                          <a:tab pos="1028700" algn="l"/>
                          <a:tab pos="1371600" algn="l"/>
                          <a:tab pos="1714500" algn="l"/>
                        </a:tabLst>
                      </a:pPr>
                      <a:r>
                        <a:rPr lang="en-US" sz="1800" dirty="0"/>
                        <a:t>border-color</a:t>
                      </a:r>
                      <a:endParaRPr lang="en-CA" sz="1800" dirty="0"/>
                    </a:p>
                    <a:p>
                      <a:pPr>
                        <a:lnSpc>
                          <a:spcPts val="1500"/>
                        </a:lnSpc>
                        <a:spcAft>
                          <a:spcPts val="0"/>
                        </a:spcAft>
                        <a:tabLst>
                          <a:tab pos="342900" algn="l"/>
                          <a:tab pos="685800" algn="l"/>
                          <a:tab pos="1028700" algn="l"/>
                          <a:tab pos="1371600" algn="l"/>
                          <a:tab pos="1714500" algn="l"/>
                        </a:tabLst>
                      </a:pPr>
                      <a:r>
                        <a:rPr lang="en-US" sz="1800" dirty="0"/>
                        <a:t>border-width</a:t>
                      </a:r>
                      <a:endParaRPr lang="en-CA" sz="1800" dirty="0"/>
                    </a:p>
                    <a:p>
                      <a:pPr>
                        <a:lnSpc>
                          <a:spcPts val="1500"/>
                        </a:lnSpc>
                        <a:spcAft>
                          <a:spcPts val="0"/>
                        </a:spcAft>
                        <a:tabLst>
                          <a:tab pos="342900" algn="l"/>
                          <a:tab pos="685800" algn="l"/>
                          <a:tab pos="1028700" algn="l"/>
                          <a:tab pos="1371600" algn="l"/>
                          <a:tab pos="1714500" algn="l"/>
                        </a:tabLst>
                      </a:pPr>
                      <a:r>
                        <a:rPr lang="en-US" sz="1800" dirty="0"/>
                        <a:t>border-style</a:t>
                      </a:r>
                      <a:endParaRPr lang="en-CA" sz="1800" dirty="0"/>
                    </a:p>
                    <a:p>
                      <a:pPr>
                        <a:lnSpc>
                          <a:spcPts val="1500"/>
                        </a:lnSpc>
                        <a:spcAft>
                          <a:spcPts val="0"/>
                        </a:spcAft>
                        <a:tabLst>
                          <a:tab pos="342900" algn="l"/>
                          <a:tab pos="685800" algn="l"/>
                          <a:tab pos="1028700" algn="l"/>
                          <a:tab pos="1371600" algn="l"/>
                          <a:tab pos="1714500" algn="l"/>
                        </a:tabLst>
                      </a:pPr>
                      <a:r>
                        <a:rPr lang="en-US" sz="1800" dirty="0"/>
                        <a:t>border-top</a:t>
                      </a:r>
                      <a:endParaRPr lang="en-CA" sz="1800" dirty="0"/>
                    </a:p>
                    <a:p>
                      <a:pPr>
                        <a:lnSpc>
                          <a:spcPts val="1500"/>
                        </a:lnSpc>
                        <a:spcAft>
                          <a:spcPts val="0"/>
                        </a:spcAft>
                        <a:tabLst>
                          <a:tab pos="342900" algn="l"/>
                          <a:tab pos="685800" algn="l"/>
                          <a:tab pos="1028700" algn="l"/>
                          <a:tab pos="1371600" algn="l"/>
                          <a:tab pos="1714500" algn="l"/>
                        </a:tabLst>
                      </a:pPr>
                      <a:r>
                        <a:rPr lang="en-US" sz="1800" dirty="0"/>
                        <a:t>border-top-color</a:t>
                      </a:r>
                      <a:endParaRPr lang="en-CA" sz="1800" dirty="0"/>
                    </a:p>
                    <a:p>
                      <a:pPr>
                        <a:lnSpc>
                          <a:spcPts val="1500"/>
                        </a:lnSpc>
                        <a:spcAft>
                          <a:spcPts val="0"/>
                        </a:spcAft>
                        <a:tabLst>
                          <a:tab pos="342900" algn="l"/>
                          <a:tab pos="685800" algn="l"/>
                          <a:tab pos="1028700" algn="l"/>
                          <a:tab pos="1371600" algn="l"/>
                          <a:tab pos="1714500" algn="l"/>
                        </a:tabLst>
                      </a:pPr>
                      <a:r>
                        <a:rPr lang="en-US" sz="1800" dirty="0"/>
                        <a:t>border-top-width</a:t>
                      </a:r>
                      <a:endParaRPr lang="en-CA" sz="1800" dirty="0"/>
                    </a:p>
                    <a:p>
                      <a:pPr>
                        <a:lnSpc>
                          <a:spcPts val="1500"/>
                        </a:lnSpc>
                        <a:spcAft>
                          <a:spcPts val="0"/>
                        </a:spcAft>
                        <a:tabLst>
                          <a:tab pos="342900" algn="l"/>
                          <a:tab pos="685800" algn="l"/>
                          <a:tab pos="1028700" algn="l"/>
                          <a:tab pos="1371600" algn="l"/>
                          <a:tab pos="1714500" algn="l"/>
                        </a:tabLst>
                      </a:pPr>
                      <a:r>
                        <a:rPr lang="en-US" sz="1800" dirty="0"/>
                        <a:t>etc</a:t>
                      </a:r>
                      <a:endParaRPr lang="en-CA" sz="1800" dirty="0">
                        <a:latin typeface="Consolas"/>
                        <a:ea typeface="Times New Roman"/>
                        <a:cs typeface="Times New Roman"/>
                      </a:endParaRPr>
                    </a:p>
                  </a:txBody>
                  <a:tcPr marL="33851" marR="33851" marT="0" marB="0"/>
                </a:tc>
                <a:extLst>
                  <a:ext uri="{0D108BD9-81ED-4DB2-BD59-A6C34878D82A}">
                    <a16:rowId xmlns:a16="http://schemas.microsoft.com/office/drawing/2014/main" val="10004"/>
                  </a:ext>
                </a:extLst>
              </a:tr>
            </a:tbl>
          </a:graphicData>
        </a:graphic>
      </p:graphicFrame>
      <p:sp>
        <p:nvSpPr>
          <p:cNvPr id="4" name="Content Placeholder 3"/>
          <p:cNvSpPr>
            <a:spLocks noGrp="1"/>
          </p:cNvSpPr>
          <p:nvPr>
            <p:ph sz="quarter" idx="13"/>
          </p:nvPr>
        </p:nvSpPr>
        <p:spPr/>
        <p:txBody>
          <a:bodyPr>
            <a:normAutofit lnSpcReduction="10000"/>
          </a:bodyPr>
          <a:lstStyle/>
          <a:p>
            <a:r>
              <a:rPr lang="en-CA" dirty="0"/>
              <a:t>Common CSS properties</a:t>
            </a:r>
          </a:p>
        </p:txBody>
      </p:sp>
    </p:spTree>
    <p:extLst>
      <p:ext uri="{BB962C8B-B14F-4D97-AF65-F5344CB8AC3E}">
        <p14:creationId xmlns:p14="http://schemas.microsoft.com/office/powerpoint/2010/main" val="20942424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Properties</a:t>
            </a:r>
          </a:p>
        </p:txBody>
      </p:sp>
      <p:graphicFrame>
        <p:nvGraphicFramePr>
          <p:cNvPr id="6" name="Content Placeholder 5"/>
          <p:cNvGraphicFramePr>
            <a:graphicFrameLocks noGrp="1"/>
          </p:cNvGraphicFramePr>
          <p:nvPr>
            <p:ph idx="1"/>
          </p:nvPr>
        </p:nvGraphicFramePr>
        <p:xfrm>
          <a:off x="609600" y="1243451"/>
          <a:ext cx="7848600" cy="4524889"/>
        </p:xfrm>
        <a:graphic>
          <a:graphicData uri="http://schemas.openxmlformats.org/drawingml/2006/table">
            <a:tbl>
              <a:tblPr firstRow="1" firstCol="1">
                <a:tableStyleId>{5C22544A-7EE6-4342-B048-85BDC9FD1C3A}</a:tableStyleId>
              </a:tblPr>
              <a:tblGrid>
                <a:gridCol w="2006409">
                  <a:extLst>
                    <a:ext uri="{9D8B030D-6E8A-4147-A177-3AD203B41FA5}">
                      <a16:colId xmlns:a16="http://schemas.microsoft.com/office/drawing/2014/main" val="20000"/>
                    </a:ext>
                  </a:extLst>
                </a:gridCol>
                <a:gridCol w="5842191">
                  <a:extLst>
                    <a:ext uri="{9D8B030D-6E8A-4147-A177-3AD203B41FA5}">
                      <a16:colId xmlns:a16="http://schemas.microsoft.com/office/drawing/2014/main" val="20001"/>
                    </a:ext>
                  </a:extLst>
                </a:gridCol>
              </a:tblGrid>
              <a:tr h="122073">
                <a:tc>
                  <a:txBody>
                    <a:bodyPr/>
                    <a:lstStyle/>
                    <a:p>
                      <a:pPr>
                        <a:lnSpc>
                          <a:spcPts val="1600"/>
                        </a:lnSpc>
                        <a:spcAft>
                          <a:spcPts val="1400"/>
                        </a:spcAft>
                      </a:pPr>
                      <a:r>
                        <a:rPr lang="en-US" sz="1400" b="0" dirty="0"/>
                        <a:t>Property Type</a:t>
                      </a:r>
                      <a:endParaRPr lang="en-CA" sz="1400" b="0" dirty="0">
                        <a:solidFill>
                          <a:srgbClr val="1F497D"/>
                        </a:solidFill>
                        <a:latin typeface="Calibri"/>
                        <a:ea typeface="Times New Roman"/>
                        <a:cs typeface="Times New Roman"/>
                      </a:endParaRPr>
                    </a:p>
                  </a:txBody>
                  <a:tcPr marL="33851" marR="33851" marT="0" marB="0"/>
                </a:tc>
                <a:tc>
                  <a:txBody>
                    <a:bodyPr/>
                    <a:lstStyle/>
                    <a:p>
                      <a:pPr>
                        <a:lnSpc>
                          <a:spcPts val="1600"/>
                        </a:lnSpc>
                        <a:spcAft>
                          <a:spcPts val="1400"/>
                        </a:spcAft>
                      </a:pPr>
                      <a:r>
                        <a:rPr lang="en-US" sz="1400" b="0" dirty="0"/>
                        <a:t>Property</a:t>
                      </a:r>
                      <a:endParaRPr lang="en-CA" sz="1400" b="0" dirty="0">
                        <a:solidFill>
                          <a:srgbClr val="1F497D"/>
                        </a:solidFill>
                        <a:latin typeface="Calibri"/>
                        <a:ea typeface="Times New Roman"/>
                        <a:cs typeface="Times New Roman"/>
                      </a:endParaRPr>
                    </a:p>
                  </a:txBody>
                  <a:tcPr marL="33851" marR="33851" marT="0" marB="0"/>
                </a:tc>
                <a:extLst>
                  <a:ext uri="{0D108BD9-81ED-4DB2-BD59-A6C34878D82A}">
                    <a16:rowId xmlns:a16="http://schemas.microsoft.com/office/drawing/2014/main" val="10000"/>
                  </a:ext>
                </a:extLst>
              </a:tr>
              <a:tr h="686662">
                <a:tc>
                  <a:txBody>
                    <a:bodyPr/>
                    <a:lstStyle/>
                    <a:p>
                      <a:pPr>
                        <a:lnSpc>
                          <a:spcPts val="1600"/>
                        </a:lnSpc>
                        <a:spcBef>
                          <a:spcPts val="700"/>
                        </a:spcBef>
                        <a:spcAft>
                          <a:spcPts val="700"/>
                        </a:spcAft>
                      </a:pPr>
                      <a:r>
                        <a:rPr lang="en-US" sz="1200"/>
                        <a:t>Spacing</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a:t>padding</a:t>
                      </a:r>
                      <a:endParaRPr lang="en-CA" sz="1200"/>
                    </a:p>
                    <a:p>
                      <a:pPr>
                        <a:lnSpc>
                          <a:spcPts val="1500"/>
                        </a:lnSpc>
                        <a:spcAft>
                          <a:spcPts val="0"/>
                        </a:spcAft>
                        <a:tabLst>
                          <a:tab pos="342900" algn="l"/>
                          <a:tab pos="685800" algn="l"/>
                          <a:tab pos="1028700" algn="l"/>
                          <a:tab pos="1371600" algn="l"/>
                          <a:tab pos="1714500" algn="l"/>
                        </a:tabLst>
                      </a:pPr>
                      <a:r>
                        <a:rPr lang="en-US" sz="1200"/>
                        <a:t>padding-bottom, padding-left, padding-right, padding-top </a:t>
                      </a:r>
                      <a:endParaRPr lang="en-CA" sz="1200"/>
                    </a:p>
                    <a:p>
                      <a:pPr>
                        <a:lnSpc>
                          <a:spcPts val="1500"/>
                        </a:lnSpc>
                        <a:spcAft>
                          <a:spcPts val="0"/>
                        </a:spcAft>
                        <a:tabLst>
                          <a:tab pos="342900" algn="l"/>
                          <a:tab pos="685800" algn="l"/>
                          <a:tab pos="1028700" algn="l"/>
                          <a:tab pos="1371600" algn="l"/>
                          <a:tab pos="1714500" algn="l"/>
                        </a:tabLst>
                      </a:pPr>
                      <a:r>
                        <a:rPr lang="en-US" sz="1200"/>
                        <a:t>margin</a:t>
                      </a:r>
                      <a:endParaRPr lang="en-CA" sz="1200"/>
                    </a:p>
                    <a:p>
                      <a:pPr>
                        <a:lnSpc>
                          <a:spcPts val="1500"/>
                        </a:lnSpc>
                        <a:spcAft>
                          <a:spcPts val="0"/>
                        </a:spcAft>
                        <a:tabLst>
                          <a:tab pos="342900" algn="l"/>
                          <a:tab pos="685800" algn="l"/>
                          <a:tab pos="1028700" algn="l"/>
                          <a:tab pos="1371600" algn="l"/>
                          <a:tab pos="1714500" algn="l"/>
                        </a:tabLst>
                      </a:pPr>
                      <a:r>
                        <a:rPr lang="en-US" sz="1200"/>
                        <a:t>margin-bottom, margin-left, margin-right, margin-top</a:t>
                      </a:r>
                      <a:endParaRPr lang="en-CA" sz="1200">
                        <a:latin typeface="Consolas"/>
                        <a:ea typeface="Times New Roman"/>
                        <a:cs typeface="Times New Roman"/>
                      </a:endParaRPr>
                    </a:p>
                  </a:txBody>
                  <a:tcPr marL="33851" marR="33851" marT="0" marB="0"/>
                </a:tc>
                <a:extLst>
                  <a:ext uri="{0D108BD9-81ED-4DB2-BD59-A6C34878D82A}">
                    <a16:rowId xmlns:a16="http://schemas.microsoft.com/office/drawing/2014/main" val="10001"/>
                  </a:ext>
                </a:extLst>
              </a:tr>
              <a:tr h="572218">
                <a:tc>
                  <a:txBody>
                    <a:bodyPr/>
                    <a:lstStyle/>
                    <a:p>
                      <a:pPr>
                        <a:lnSpc>
                          <a:spcPts val="1600"/>
                        </a:lnSpc>
                        <a:spcBef>
                          <a:spcPts val="700"/>
                        </a:spcBef>
                        <a:spcAft>
                          <a:spcPts val="700"/>
                        </a:spcAft>
                      </a:pPr>
                      <a:r>
                        <a:rPr lang="en-US" sz="1200"/>
                        <a:t>Sizing</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max-width</a:t>
                      </a:r>
                      <a:endParaRPr lang="en-CA" sz="1200" dirty="0"/>
                    </a:p>
                    <a:p>
                      <a:pPr>
                        <a:lnSpc>
                          <a:spcPts val="1500"/>
                        </a:lnSpc>
                        <a:spcAft>
                          <a:spcPts val="0"/>
                        </a:spcAft>
                        <a:tabLst>
                          <a:tab pos="342900" algn="l"/>
                          <a:tab pos="685800" algn="l"/>
                          <a:tab pos="1028700" algn="l"/>
                          <a:tab pos="1371600" algn="l"/>
                          <a:tab pos="1714500" algn="l"/>
                        </a:tabLst>
                      </a:pPr>
                      <a:r>
                        <a:rPr lang="en-US" sz="1200" dirty="0"/>
                        <a:t>min-height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min-width</a:t>
                      </a:r>
                      <a:endParaRPr lang="en-CA" sz="1200" dirty="0"/>
                    </a:p>
                    <a:p>
                      <a:pPr>
                        <a:lnSpc>
                          <a:spcPts val="1500"/>
                        </a:lnSpc>
                        <a:spcAft>
                          <a:spcPts val="0"/>
                        </a:spcAft>
                        <a:tabLst>
                          <a:tab pos="342900" algn="l"/>
                          <a:tab pos="685800" algn="l"/>
                          <a:tab pos="1028700" algn="l"/>
                          <a:tab pos="1371600" algn="l"/>
                          <a:tab pos="1714500" algn="l"/>
                        </a:tabLst>
                      </a:pPr>
                      <a:r>
                        <a:rPr lang="en-US" sz="1200" dirty="0"/>
                        <a:t>width</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2"/>
                  </a:ext>
                </a:extLst>
              </a:tr>
              <a:tr h="686662">
                <a:tc>
                  <a:txBody>
                    <a:bodyPr/>
                    <a:lstStyle/>
                    <a:p>
                      <a:pPr>
                        <a:lnSpc>
                          <a:spcPts val="1600"/>
                        </a:lnSpc>
                        <a:spcBef>
                          <a:spcPts val="700"/>
                        </a:spcBef>
                        <a:spcAft>
                          <a:spcPts val="700"/>
                        </a:spcAft>
                      </a:pPr>
                      <a:r>
                        <a:rPr lang="en-US" sz="1200"/>
                        <a:t>Layout</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bottom, left, right, top</a:t>
                      </a:r>
                      <a:endParaRPr lang="en-CA" sz="1200" dirty="0"/>
                    </a:p>
                    <a:p>
                      <a:pPr>
                        <a:lnSpc>
                          <a:spcPts val="1500"/>
                        </a:lnSpc>
                        <a:spcAft>
                          <a:spcPts val="0"/>
                        </a:spcAft>
                        <a:tabLst>
                          <a:tab pos="342900" algn="l"/>
                          <a:tab pos="685800" algn="l"/>
                          <a:tab pos="1028700" algn="l"/>
                          <a:tab pos="1371600" algn="l"/>
                          <a:tab pos="1714500" algn="l"/>
                        </a:tabLst>
                      </a:pPr>
                      <a:r>
                        <a:rPr lang="en-US" sz="1200" dirty="0"/>
                        <a:t>clear</a:t>
                      </a:r>
                      <a:endParaRPr lang="en-CA" sz="1200" dirty="0"/>
                    </a:p>
                    <a:p>
                      <a:pPr>
                        <a:lnSpc>
                          <a:spcPts val="1500"/>
                        </a:lnSpc>
                        <a:spcAft>
                          <a:spcPts val="0"/>
                        </a:spcAft>
                        <a:tabLst>
                          <a:tab pos="342900" algn="l"/>
                          <a:tab pos="685800" algn="l"/>
                          <a:tab pos="1028700" algn="l"/>
                          <a:tab pos="1371600" algn="l"/>
                          <a:tab pos="1714500" algn="l"/>
                        </a:tabLst>
                      </a:pPr>
                      <a:r>
                        <a:rPr lang="en-US" sz="1200" dirty="0"/>
                        <a:t>display</a:t>
                      </a:r>
                      <a:endParaRPr lang="en-CA" sz="1200" dirty="0"/>
                    </a:p>
                    <a:p>
                      <a:pPr>
                        <a:lnSpc>
                          <a:spcPts val="1500"/>
                        </a:lnSpc>
                        <a:spcAft>
                          <a:spcPts val="0"/>
                        </a:spcAft>
                        <a:tabLst>
                          <a:tab pos="342900" algn="l"/>
                          <a:tab pos="685800" algn="l"/>
                          <a:tab pos="1028700" algn="l"/>
                          <a:tab pos="1371600" algn="l"/>
                          <a:tab pos="1714500" algn="l"/>
                        </a:tabLst>
                      </a:pPr>
                      <a:r>
                        <a:rPr lang="en-US" sz="1200" dirty="0"/>
                        <a:t>float</a:t>
                      </a:r>
                      <a:endParaRPr lang="en-CA" sz="1200" dirty="0"/>
                    </a:p>
                    <a:p>
                      <a:pPr>
                        <a:lnSpc>
                          <a:spcPts val="1500"/>
                        </a:lnSpc>
                        <a:spcAft>
                          <a:spcPts val="0"/>
                        </a:spcAft>
                        <a:tabLst>
                          <a:tab pos="342900" algn="l"/>
                          <a:tab pos="685800" algn="l"/>
                          <a:tab pos="1028700" algn="l"/>
                          <a:tab pos="1371600" algn="l"/>
                          <a:tab pos="1714500" algn="l"/>
                        </a:tabLst>
                      </a:pPr>
                      <a:r>
                        <a:rPr lang="en-US" sz="1200" dirty="0"/>
                        <a:t>overflow</a:t>
                      </a:r>
                      <a:endParaRPr lang="en-CA" sz="1200" dirty="0"/>
                    </a:p>
                    <a:p>
                      <a:pPr>
                        <a:lnSpc>
                          <a:spcPts val="1500"/>
                        </a:lnSpc>
                        <a:spcAft>
                          <a:spcPts val="0"/>
                        </a:spcAft>
                        <a:tabLst>
                          <a:tab pos="342900" algn="l"/>
                          <a:tab pos="685800" algn="l"/>
                          <a:tab pos="1028700" algn="l"/>
                          <a:tab pos="1371600" algn="l"/>
                          <a:tab pos="1714500" algn="l"/>
                        </a:tabLst>
                      </a:pPr>
                      <a:r>
                        <a:rPr lang="en-US" sz="1200" dirty="0"/>
                        <a:t>position</a:t>
                      </a:r>
                      <a:endParaRPr lang="en-CA" sz="1200" dirty="0"/>
                    </a:p>
                    <a:p>
                      <a:pPr>
                        <a:lnSpc>
                          <a:spcPts val="1500"/>
                        </a:lnSpc>
                        <a:spcAft>
                          <a:spcPts val="0"/>
                        </a:spcAft>
                        <a:tabLst>
                          <a:tab pos="342900" algn="l"/>
                          <a:tab pos="685800" algn="l"/>
                          <a:tab pos="1028700" algn="l"/>
                          <a:tab pos="1371600" algn="l"/>
                          <a:tab pos="1714500" algn="l"/>
                        </a:tabLst>
                      </a:pPr>
                      <a:r>
                        <a:rPr lang="en-US" sz="1200" dirty="0"/>
                        <a:t>visibility</a:t>
                      </a:r>
                      <a:endParaRPr lang="en-CA" sz="1200" dirty="0"/>
                    </a:p>
                    <a:p>
                      <a:pPr>
                        <a:lnSpc>
                          <a:spcPts val="1500"/>
                        </a:lnSpc>
                        <a:spcAft>
                          <a:spcPts val="0"/>
                        </a:spcAft>
                        <a:tabLst>
                          <a:tab pos="342900" algn="l"/>
                          <a:tab pos="685800" algn="l"/>
                          <a:tab pos="1028700" algn="l"/>
                          <a:tab pos="1371600" algn="l"/>
                          <a:tab pos="1714500" algn="l"/>
                        </a:tabLst>
                      </a:pPr>
                      <a:r>
                        <a:rPr lang="en-US" sz="1200" dirty="0"/>
                        <a:t>z-index</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3"/>
                  </a:ext>
                </a:extLst>
              </a:tr>
              <a:tr h="915549">
                <a:tc>
                  <a:txBody>
                    <a:bodyPr/>
                    <a:lstStyle/>
                    <a:p>
                      <a:pPr>
                        <a:lnSpc>
                          <a:spcPts val="1600"/>
                        </a:lnSpc>
                        <a:spcBef>
                          <a:spcPts val="700"/>
                        </a:spcBef>
                        <a:spcAft>
                          <a:spcPts val="700"/>
                        </a:spcAft>
                      </a:pPr>
                      <a:r>
                        <a:rPr lang="en-US" sz="1200" dirty="0"/>
                        <a:t>Lists</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list-style</a:t>
                      </a:r>
                      <a:endParaRPr lang="en-CA" sz="1200" dirty="0"/>
                    </a:p>
                    <a:p>
                      <a:pPr>
                        <a:lnSpc>
                          <a:spcPts val="1500"/>
                        </a:lnSpc>
                        <a:spcAft>
                          <a:spcPts val="0"/>
                        </a:spcAft>
                        <a:tabLst>
                          <a:tab pos="342900" algn="l"/>
                          <a:tab pos="685800" algn="l"/>
                          <a:tab pos="1028700" algn="l"/>
                          <a:tab pos="1371600" algn="l"/>
                          <a:tab pos="1714500" algn="l"/>
                        </a:tabLst>
                      </a:pPr>
                      <a:r>
                        <a:rPr lang="en-US" sz="1200" dirty="0"/>
                        <a:t>list-style-image</a:t>
                      </a:r>
                      <a:endParaRPr lang="en-CA" sz="1200" dirty="0"/>
                    </a:p>
                    <a:p>
                      <a:pPr>
                        <a:lnSpc>
                          <a:spcPts val="1500"/>
                        </a:lnSpc>
                        <a:spcAft>
                          <a:spcPts val="0"/>
                        </a:spcAft>
                        <a:tabLst>
                          <a:tab pos="342900" algn="l"/>
                          <a:tab pos="685800" algn="l"/>
                          <a:tab pos="1028700" algn="l"/>
                          <a:tab pos="1371600" algn="l"/>
                          <a:tab pos="1714500" algn="l"/>
                        </a:tabLst>
                      </a:pPr>
                      <a:r>
                        <a:rPr lang="en-US" sz="1200" dirty="0"/>
                        <a:t>list-style-type</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4"/>
                  </a:ext>
                </a:extLst>
              </a:tr>
            </a:tbl>
          </a:graphicData>
        </a:graphic>
      </p:graphicFrame>
      <p:sp>
        <p:nvSpPr>
          <p:cNvPr id="4" name="Content Placeholder 3"/>
          <p:cNvSpPr>
            <a:spLocks noGrp="1"/>
          </p:cNvSpPr>
          <p:nvPr>
            <p:ph sz="quarter" idx="13"/>
          </p:nvPr>
        </p:nvSpPr>
        <p:spPr/>
        <p:txBody>
          <a:bodyPr>
            <a:normAutofit lnSpcReduction="10000"/>
          </a:bodyPr>
          <a:lstStyle/>
          <a:p>
            <a:r>
              <a:rPr lang="en-CA" dirty="0"/>
              <a:t>Common CSS properties continued.</a:t>
            </a:r>
          </a:p>
        </p:txBody>
      </p:sp>
    </p:spTree>
    <p:extLst>
      <p:ext uri="{BB962C8B-B14F-4D97-AF65-F5344CB8AC3E}">
        <p14:creationId xmlns:p14="http://schemas.microsoft.com/office/powerpoint/2010/main" val="737542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a:t>
            </a:r>
          </a:p>
        </p:txBody>
      </p:sp>
      <p:sp>
        <p:nvSpPr>
          <p:cNvPr id="3" name="Content Placeholder 2"/>
          <p:cNvSpPr>
            <a:spLocks noGrp="1"/>
          </p:cNvSpPr>
          <p:nvPr>
            <p:ph idx="1"/>
          </p:nvPr>
        </p:nvSpPr>
        <p:spPr>
          <a:xfrm>
            <a:off x="914400" y="1646237"/>
            <a:ext cx="7086600" cy="4525963"/>
          </a:xfrm>
        </p:spPr>
        <p:txBody>
          <a:bodyPr/>
          <a:lstStyle/>
          <a:p>
            <a:pPr algn="just"/>
            <a:r>
              <a:rPr lang="en-US" dirty="0"/>
              <a:t>Each CSS declaration also contains a </a:t>
            </a:r>
            <a:r>
              <a:rPr lang="en-US" b="1" dirty="0">
                <a:solidFill>
                  <a:schemeClr val="accent1"/>
                </a:solidFill>
              </a:rPr>
              <a:t>value</a:t>
            </a:r>
            <a:r>
              <a:rPr lang="en-US" dirty="0"/>
              <a:t> for a property. </a:t>
            </a:r>
          </a:p>
          <a:p>
            <a:pPr algn="just">
              <a:buFont typeface="Arial" pitchFamily="34" charset="0"/>
              <a:buChar char="•"/>
            </a:pPr>
            <a:r>
              <a:rPr lang="en-US" dirty="0"/>
              <a:t>The unit of any given value is dependent upon the property. </a:t>
            </a:r>
          </a:p>
          <a:p>
            <a:pPr algn="just">
              <a:buFont typeface="Arial" pitchFamily="34" charset="0"/>
              <a:buChar char="•"/>
            </a:pPr>
            <a:r>
              <a:rPr lang="en-US" dirty="0"/>
              <a:t>Some property values are from a predefined list of keywords. </a:t>
            </a:r>
          </a:p>
          <a:p>
            <a:pPr algn="just">
              <a:buFont typeface="Arial" pitchFamily="34" charset="0"/>
              <a:buChar char="•"/>
            </a:pPr>
            <a:r>
              <a:rPr lang="en-US" dirty="0"/>
              <a:t>Others are values such as length measurements, percentages, numbers without units, color values, and URLs.</a:t>
            </a:r>
          </a:p>
          <a:p>
            <a:pPr algn="just"/>
            <a:endParaRPr lang="en-US" dirty="0"/>
          </a:p>
        </p:txBody>
      </p:sp>
      <p:sp>
        <p:nvSpPr>
          <p:cNvPr id="4" name="Content Placeholder 3"/>
          <p:cNvSpPr>
            <a:spLocks noGrp="1"/>
          </p:cNvSpPr>
          <p:nvPr>
            <p:ph sz="quarter" idx="13"/>
          </p:nvPr>
        </p:nvSpPr>
        <p:spPr/>
        <p:txBody>
          <a:bodyPr>
            <a:normAutofit lnSpcReduction="10000"/>
          </a:bodyPr>
          <a:lstStyle/>
          <a:p>
            <a:r>
              <a:rPr lang="en-US" dirty="0"/>
              <a:t>What style value for the properties</a:t>
            </a:r>
          </a:p>
          <a:p>
            <a:endParaRPr lang="en-US" dirty="0"/>
          </a:p>
        </p:txBody>
      </p:sp>
    </p:spTree>
    <p:extLst>
      <p:ext uri="{BB962C8B-B14F-4D97-AF65-F5344CB8AC3E}">
        <p14:creationId xmlns:p14="http://schemas.microsoft.com/office/powerpoint/2010/main" val="5989212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Values</a:t>
            </a:r>
          </a:p>
        </p:txBody>
      </p:sp>
      <p:sp>
        <p:nvSpPr>
          <p:cNvPr id="4" name="Content Placeholder 3"/>
          <p:cNvSpPr>
            <a:spLocks noGrp="1"/>
          </p:cNvSpPr>
          <p:nvPr>
            <p:ph idx="1"/>
          </p:nvPr>
        </p:nvSpPr>
        <p:spPr>
          <a:xfrm>
            <a:off x="914400" y="1295401"/>
            <a:ext cx="7010400" cy="4876800"/>
          </a:xfrm>
        </p:spPr>
        <p:txBody>
          <a:bodyPr>
            <a:normAutofit/>
          </a:bodyPr>
          <a:lstStyle/>
          <a:p>
            <a:r>
              <a:rPr lang="en-US" dirty="0"/>
              <a:t>CSS supports a variety of different ways of describing color</a:t>
            </a:r>
          </a:p>
        </p:txBody>
      </p:sp>
      <p:graphicFrame>
        <p:nvGraphicFramePr>
          <p:cNvPr id="5" name="Table 4"/>
          <p:cNvGraphicFramePr>
            <a:graphicFrameLocks noGrp="1"/>
          </p:cNvGraphicFramePr>
          <p:nvPr>
            <p:extLst>
              <p:ext uri="{D42A27DB-BD31-4B8C-83A1-F6EECF244321}">
                <p14:modId xmlns:p14="http://schemas.microsoft.com/office/powerpoint/2010/main" val="2709137275"/>
              </p:ext>
            </p:extLst>
          </p:nvPr>
        </p:nvGraphicFramePr>
        <p:xfrm>
          <a:off x="1066800" y="1828800"/>
          <a:ext cx="6080760" cy="4350639"/>
        </p:xfrm>
        <a:graphic>
          <a:graphicData uri="http://schemas.openxmlformats.org/drawingml/2006/table">
            <a:tbl>
              <a:tblPr firstRow="1" firstCol="1">
                <a:tableStyleId>{5C22544A-7EE6-4342-B048-85BDC9FD1C3A}</a:tableStyleId>
              </a:tblPr>
              <a:tblGrid>
                <a:gridCol w="993775">
                  <a:extLst>
                    <a:ext uri="{9D8B030D-6E8A-4147-A177-3AD203B41FA5}">
                      <a16:colId xmlns:a16="http://schemas.microsoft.com/office/drawing/2014/main" val="20000"/>
                    </a:ext>
                  </a:extLst>
                </a:gridCol>
                <a:gridCol w="2789555">
                  <a:extLst>
                    <a:ext uri="{9D8B030D-6E8A-4147-A177-3AD203B41FA5}">
                      <a16:colId xmlns:a16="http://schemas.microsoft.com/office/drawing/2014/main" val="20001"/>
                    </a:ext>
                  </a:extLst>
                </a:gridCol>
                <a:gridCol w="2297430">
                  <a:extLst>
                    <a:ext uri="{9D8B030D-6E8A-4147-A177-3AD203B41FA5}">
                      <a16:colId xmlns:a16="http://schemas.microsoft.com/office/drawing/2014/main" val="20002"/>
                    </a:ext>
                  </a:extLst>
                </a:gridCol>
              </a:tblGrid>
              <a:tr h="0">
                <a:tc>
                  <a:txBody>
                    <a:bodyPr/>
                    <a:lstStyle/>
                    <a:p>
                      <a:pPr marL="0" marR="0">
                        <a:lnSpc>
                          <a:spcPts val="1500"/>
                        </a:lnSpc>
                        <a:spcBef>
                          <a:spcPts val="0"/>
                        </a:spcBef>
                        <a:spcAft>
                          <a:spcPts val="1400"/>
                        </a:spcAft>
                      </a:pPr>
                      <a:r>
                        <a:rPr lang="en-US" sz="1600" dirty="0"/>
                        <a:t>Method</a:t>
                      </a:r>
                      <a:endParaRPr lang="en-US" sz="16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600" dirty="0"/>
                        <a:t>Description</a:t>
                      </a:r>
                      <a:endParaRPr lang="en-US" sz="16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600" dirty="0"/>
                        <a:t>Example</a:t>
                      </a:r>
                      <a:endParaRPr lang="en-US" sz="16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nSpc>
                          <a:spcPts val="1500"/>
                        </a:lnSpc>
                        <a:spcBef>
                          <a:spcPts val="700"/>
                        </a:spcBef>
                        <a:spcAft>
                          <a:spcPts val="700"/>
                        </a:spcAft>
                      </a:pPr>
                      <a:r>
                        <a:rPr lang="en-US" sz="1200" dirty="0"/>
                        <a:t>Name</a:t>
                      </a:r>
                      <a:endParaRPr lang="en-US" sz="1200" b="1"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 one of 17 standard color names. CSS3 has 140 standard names.</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color: red;</a:t>
                      </a:r>
                    </a:p>
                    <a:p>
                      <a:pPr marL="0" marR="0">
                        <a:lnSpc>
                          <a:spcPts val="1500"/>
                        </a:lnSpc>
                        <a:spcBef>
                          <a:spcPts val="0"/>
                        </a:spcBef>
                        <a:spcAft>
                          <a:spcPts val="0"/>
                        </a:spcAft>
                        <a:tabLst>
                          <a:tab pos="342900" algn="l"/>
                          <a:tab pos="685800" algn="l"/>
                          <a:tab pos="1028700" algn="l"/>
                          <a:tab pos="1371600" algn="l"/>
                          <a:tab pos="1714500" algn="l"/>
                        </a:tabLst>
                      </a:pPr>
                      <a:r>
                        <a:rPr lang="en-US" sz="1050"/>
                        <a:t>color: hotpink; /* CSS3 only */</a:t>
                      </a:r>
                      <a:endParaRPr lang="en-US" sz="1050">
                        <a:latin typeface="Consolas"/>
                        <a:ea typeface="Calibri"/>
                        <a:cs typeface="Times New Roman"/>
                      </a:endParaRPr>
                    </a:p>
                  </a:txBody>
                  <a:tcPr marL="68580" marR="68580" marT="0" marB="0"/>
                </a:tc>
                <a:extLst>
                  <a:ext uri="{0D108BD9-81ED-4DB2-BD59-A6C34878D82A}">
                    <a16:rowId xmlns:a16="http://schemas.microsoft.com/office/drawing/2014/main" val="10001"/>
                  </a:ext>
                </a:extLst>
              </a:tr>
              <a:tr h="0">
                <a:tc>
                  <a:txBody>
                    <a:bodyPr/>
                    <a:lstStyle/>
                    <a:p>
                      <a:pPr marL="0" marR="0">
                        <a:lnSpc>
                          <a:spcPts val="1500"/>
                        </a:lnSpc>
                        <a:spcBef>
                          <a:spcPts val="700"/>
                        </a:spcBef>
                        <a:spcAft>
                          <a:spcPts val="700"/>
                        </a:spcAft>
                      </a:pPr>
                      <a:r>
                        <a:rPr lang="en-US" sz="1200"/>
                        <a:t>RGB</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Uses three different numbers between 0 and 255 to describe the Red, Green, and Blue values for the color.</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color: rgb(255,0,0);</a:t>
                      </a:r>
                    </a:p>
                    <a:p>
                      <a:pPr marL="0" marR="0">
                        <a:lnSpc>
                          <a:spcPts val="1500"/>
                        </a:lnSpc>
                        <a:spcBef>
                          <a:spcPts val="0"/>
                        </a:spcBef>
                        <a:spcAft>
                          <a:spcPts val="0"/>
                        </a:spcAft>
                        <a:tabLst>
                          <a:tab pos="342900" algn="l"/>
                          <a:tab pos="685800" algn="l"/>
                          <a:tab pos="1028700" algn="l"/>
                          <a:tab pos="1371600" algn="l"/>
                          <a:tab pos="1714500" algn="l"/>
                        </a:tabLst>
                      </a:pPr>
                      <a:r>
                        <a:rPr lang="en-US" sz="1050"/>
                        <a:t>color: rgb(255,105,180);</a:t>
                      </a:r>
                      <a:endParaRPr lang="en-US" sz="1050">
                        <a:latin typeface="Consolas"/>
                        <a:ea typeface="Calibri"/>
                        <a:cs typeface="Times New Roman"/>
                      </a:endParaRPr>
                    </a:p>
                  </a:txBody>
                  <a:tcPr marL="68580" marR="68580" marT="0" marB="0"/>
                </a:tc>
                <a:extLst>
                  <a:ext uri="{0D108BD9-81ED-4DB2-BD59-A6C34878D82A}">
                    <a16:rowId xmlns:a16="http://schemas.microsoft.com/office/drawing/2014/main" val="10002"/>
                  </a:ext>
                </a:extLst>
              </a:tr>
              <a:tr h="0">
                <a:tc>
                  <a:txBody>
                    <a:bodyPr/>
                    <a:lstStyle/>
                    <a:p>
                      <a:pPr marL="0" marR="0">
                        <a:lnSpc>
                          <a:spcPts val="1500"/>
                        </a:lnSpc>
                        <a:spcBef>
                          <a:spcPts val="700"/>
                        </a:spcBef>
                        <a:spcAft>
                          <a:spcPts val="700"/>
                        </a:spcAft>
                      </a:pPr>
                      <a:r>
                        <a:rPr lang="en-US" sz="1200"/>
                        <a:t>Hexadecimal</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Uses a six-digit hexadecimal number to describe the red, green, and blue value of the color; each of the three RGB values is between 0 and FF (which is 255 in decimal). Notice that the hexadecimal number is preceded by a hash or pound symbol (#).</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#FF0000;</a:t>
                      </a:r>
                    </a:p>
                    <a:p>
                      <a:pPr marL="0" marR="0">
                        <a:lnSpc>
                          <a:spcPts val="1500"/>
                        </a:lnSpc>
                        <a:spcBef>
                          <a:spcPts val="0"/>
                        </a:spcBef>
                        <a:spcAft>
                          <a:spcPts val="0"/>
                        </a:spcAft>
                        <a:tabLst>
                          <a:tab pos="342900" algn="l"/>
                          <a:tab pos="685800" algn="l"/>
                          <a:tab pos="1028700" algn="l"/>
                          <a:tab pos="1371600" algn="l"/>
                          <a:tab pos="1714500" algn="l"/>
                        </a:tabLst>
                      </a:pPr>
                      <a:r>
                        <a:rPr lang="en-US" sz="1050" dirty="0"/>
                        <a:t>color: #FF69B4;</a:t>
                      </a:r>
                      <a:endParaRPr lang="en-US" sz="1050" dirty="0">
                        <a:latin typeface="Consolas"/>
                        <a:ea typeface="Calibri"/>
                        <a:cs typeface="Times New Roman"/>
                      </a:endParaRPr>
                    </a:p>
                  </a:txBody>
                  <a:tcPr marL="68580" marR="68580" marT="0" marB="0"/>
                </a:tc>
                <a:extLst>
                  <a:ext uri="{0D108BD9-81ED-4DB2-BD59-A6C34878D82A}">
                    <a16:rowId xmlns:a16="http://schemas.microsoft.com/office/drawing/2014/main" val="10003"/>
                  </a:ext>
                </a:extLst>
              </a:tr>
              <a:tr h="0">
                <a:tc>
                  <a:txBody>
                    <a:bodyPr/>
                    <a:lstStyle/>
                    <a:p>
                      <a:pPr marL="0" marR="0">
                        <a:lnSpc>
                          <a:spcPts val="1500"/>
                        </a:lnSpc>
                        <a:spcBef>
                          <a:spcPts val="700"/>
                        </a:spcBef>
                        <a:spcAft>
                          <a:spcPts val="700"/>
                        </a:spcAft>
                      </a:pPr>
                      <a:r>
                        <a:rPr lang="en-US" sz="1200"/>
                        <a:t>RGBa</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a:t>Allows you to add an alpha, or transparency, value. This allows a background color or image to “show through” the color. Transparency is a value between 0.0 (fully transparent) and 1.0 (fully opaque).</a:t>
                      </a:r>
                      <a:endParaRPr lang="en-US" sz="120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a:t>
                      </a:r>
                      <a:r>
                        <a:rPr lang="en-US" sz="1050" dirty="0" err="1"/>
                        <a:t>rgb</a:t>
                      </a:r>
                      <a:r>
                        <a:rPr lang="en-US" sz="1050" dirty="0"/>
                        <a:t>(255,0,0, 0.5);</a:t>
                      </a:r>
                      <a:endParaRPr lang="en-US" sz="1050" dirty="0">
                        <a:latin typeface="Consolas"/>
                        <a:ea typeface="Calibri"/>
                        <a:cs typeface="Times New Roman"/>
                      </a:endParaRPr>
                    </a:p>
                  </a:txBody>
                  <a:tcPr marL="68580" marR="68580" marT="0" marB="0"/>
                </a:tc>
                <a:extLst>
                  <a:ext uri="{0D108BD9-81ED-4DB2-BD59-A6C34878D82A}">
                    <a16:rowId xmlns:a16="http://schemas.microsoft.com/office/drawing/2014/main" val="10004"/>
                  </a:ext>
                </a:extLst>
              </a:tr>
              <a:tr h="0">
                <a:tc>
                  <a:txBody>
                    <a:bodyPr/>
                    <a:lstStyle/>
                    <a:p>
                      <a:pPr marL="0" marR="0">
                        <a:lnSpc>
                          <a:spcPts val="1500"/>
                        </a:lnSpc>
                        <a:spcBef>
                          <a:spcPts val="700"/>
                        </a:spcBef>
                        <a:spcAft>
                          <a:spcPts val="700"/>
                        </a:spcAft>
                      </a:pPr>
                      <a:r>
                        <a:rPr lang="en-US" sz="1200"/>
                        <a:t>HSL</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Allows you to specify a color using Hue Saturation and Light values. This is available only in CSS3. HSLA is also available as well.</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a:t>
                      </a:r>
                      <a:r>
                        <a:rPr lang="en-US" sz="1050" dirty="0" err="1"/>
                        <a:t>hsl</a:t>
                      </a:r>
                      <a:r>
                        <a:rPr lang="en-US" sz="1050" dirty="0"/>
                        <a:t>(0,100%,100%);</a:t>
                      </a:r>
                    </a:p>
                    <a:p>
                      <a:pPr marL="0" marR="0">
                        <a:lnSpc>
                          <a:spcPts val="1500"/>
                        </a:lnSpc>
                        <a:spcBef>
                          <a:spcPts val="0"/>
                        </a:spcBef>
                        <a:spcAft>
                          <a:spcPts val="0"/>
                        </a:spcAft>
                        <a:tabLst>
                          <a:tab pos="342900" algn="l"/>
                          <a:tab pos="685800" algn="l"/>
                          <a:tab pos="1028700" algn="l"/>
                          <a:tab pos="1371600" algn="l"/>
                          <a:tab pos="1714500" algn="l"/>
                        </a:tabLst>
                      </a:pPr>
                      <a:r>
                        <a:rPr lang="en-US" sz="1050" dirty="0"/>
                        <a:t>color: </a:t>
                      </a:r>
                      <a:r>
                        <a:rPr lang="en-US" sz="1050" dirty="0" err="1"/>
                        <a:t>hsl</a:t>
                      </a:r>
                      <a:r>
                        <a:rPr lang="en-US" sz="1050" dirty="0"/>
                        <a:t>(330,59%,100%);</a:t>
                      </a:r>
                      <a:endParaRPr lang="en-US" sz="1050" dirty="0">
                        <a:latin typeface="Consolas"/>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891986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Units of Measurement</a:t>
            </a:r>
          </a:p>
        </p:txBody>
      </p:sp>
      <p:sp>
        <p:nvSpPr>
          <p:cNvPr id="3" name="Content Placeholder 2"/>
          <p:cNvSpPr>
            <a:spLocks noGrp="1"/>
          </p:cNvSpPr>
          <p:nvPr>
            <p:ph idx="1"/>
          </p:nvPr>
        </p:nvSpPr>
        <p:spPr>
          <a:xfrm>
            <a:off x="914400" y="1646237"/>
            <a:ext cx="7391400" cy="4525963"/>
          </a:xfrm>
        </p:spPr>
        <p:txBody>
          <a:bodyPr/>
          <a:lstStyle/>
          <a:p>
            <a:pPr algn="just">
              <a:buFont typeface="Wingdings" pitchFamily="2" charset="2"/>
              <a:buChar char="v"/>
            </a:pPr>
            <a:r>
              <a:rPr lang="en-US" dirty="0"/>
              <a:t>Some of these are </a:t>
            </a:r>
            <a:r>
              <a:rPr lang="en-US" b="1" dirty="0"/>
              <a:t>relative units</a:t>
            </a:r>
            <a:r>
              <a:rPr lang="en-US" dirty="0"/>
              <a:t>, in that they are based on the value of something else, such as the size of a parent element. </a:t>
            </a:r>
          </a:p>
          <a:p>
            <a:pPr algn="just">
              <a:buFont typeface="Wingdings" pitchFamily="2" charset="2"/>
              <a:buChar char="v"/>
            </a:pPr>
            <a:r>
              <a:rPr lang="en-US" dirty="0"/>
              <a:t>Others are </a:t>
            </a:r>
            <a:r>
              <a:rPr lang="en-US" b="1" dirty="0"/>
              <a:t>absolute units</a:t>
            </a:r>
            <a:r>
              <a:rPr lang="en-US" dirty="0"/>
              <a:t>, in that they have a real-world size.</a:t>
            </a:r>
          </a:p>
          <a:p>
            <a:pPr lvl="1" algn="just">
              <a:buFont typeface="Wingdings" pitchFamily="2" charset="2"/>
              <a:buChar char="v"/>
            </a:pPr>
            <a:r>
              <a:rPr lang="en-US" dirty="0"/>
              <a:t>Unless you are defining a style sheet for printing, it is recommended to avoid using absolute units. </a:t>
            </a:r>
          </a:p>
          <a:p>
            <a:pPr lvl="1" algn="just">
              <a:buFont typeface="Wingdings" pitchFamily="2" charset="2"/>
              <a:buChar char="v"/>
            </a:pPr>
            <a:r>
              <a:rPr lang="en-US" dirty="0"/>
              <a:t>Pixels are perhaps the one popular exception (though as we shall see later there are also good reasons for avoiding the pixel unit).</a:t>
            </a:r>
          </a:p>
        </p:txBody>
      </p:sp>
      <p:sp>
        <p:nvSpPr>
          <p:cNvPr id="4" name="Content Placeholder 3"/>
          <p:cNvSpPr>
            <a:spLocks noGrp="1"/>
          </p:cNvSpPr>
          <p:nvPr>
            <p:ph sz="quarter" idx="13"/>
          </p:nvPr>
        </p:nvSpPr>
        <p:spPr/>
        <p:txBody>
          <a:bodyPr>
            <a:normAutofit lnSpcReduction="10000"/>
          </a:bodyPr>
          <a:lstStyle/>
          <a:p>
            <a:r>
              <a:rPr lang="en-US" dirty="0"/>
              <a:t>There are multiple ways of specifying a unit of measurement in CSS</a:t>
            </a:r>
          </a:p>
        </p:txBody>
      </p:sp>
    </p:spTree>
    <p:extLst>
      <p:ext uri="{BB962C8B-B14F-4D97-AF65-F5344CB8AC3E}">
        <p14:creationId xmlns:p14="http://schemas.microsoft.com/office/powerpoint/2010/main" val="37511431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Units</a:t>
            </a:r>
          </a:p>
        </p:txBody>
      </p:sp>
      <p:graphicFrame>
        <p:nvGraphicFramePr>
          <p:cNvPr id="6" name="Table 5"/>
          <p:cNvGraphicFramePr>
            <a:graphicFrameLocks noGrp="1"/>
          </p:cNvGraphicFramePr>
          <p:nvPr>
            <p:extLst>
              <p:ext uri="{D42A27DB-BD31-4B8C-83A1-F6EECF244321}">
                <p14:modId xmlns:p14="http://schemas.microsoft.com/office/powerpoint/2010/main" val="1083843084"/>
              </p:ext>
            </p:extLst>
          </p:nvPr>
        </p:nvGraphicFramePr>
        <p:xfrm>
          <a:off x="1066800" y="1371600"/>
          <a:ext cx="7086599" cy="4953002"/>
        </p:xfrm>
        <a:graphic>
          <a:graphicData uri="http://schemas.openxmlformats.org/drawingml/2006/table">
            <a:tbl>
              <a:tblPr firstRow="1" firstCol="1">
                <a:tableStyleId>{5C22544A-7EE6-4342-B048-85BDC9FD1C3A}</a:tableStyleId>
              </a:tblPr>
              <a:tblGrid>
                <a:gridCol w="1158159">
                  <a:extLst>
                    <a:ext uri="{9D8B030D-6E8A-4147-A177-3AD203B41FA5}">
                      <a16:colId xmlns:a16="http://schemas.microsoft.com/office/drawing/2014/main" val="20000"/>
                    </a:ext>
                  </a:extLst>
                </a:gridCol>
                <a:gridCol w="4316639">
                  <a:extLst>
                    <a:ext uri="{9D8B030D-6E8A-4147-A177-3AD203B41FA5}">
                      <a16:colId xmlns:a16="http://schemas.microsoft.com/office/drawing/2014/main" val="20001"/>
                    </a:ext>
                  </a:extLst>
                </a:gridCol>
                <a:gridCol w="1611801">
                  <a:extLst>
                    <a:ext uri="{9D8B030D-6E8A-4147-A177-3AD203B41FA5}">
                      <a16:colId xmlns:a16="http://schemas.microsoft.com/office/drawing/2014/main" val="20002"/>
                    </a:ext>
                  </a:extLst>
                </a:gridCol>
              </a:tblGrid>
              <a:tr h="231075">
                <a:tc>
                  <a:txBody>
                    <a:bodyPr/>
                    <a:lstStyle/>
                    <a:p>
                      <a:pPr marL="0" marR="0">
                        <a:lnSpc>
                          <a:spcPts val="1500"/>
                        </a:lnSpc>
                        <a:spcBef>
                          <a:spcPts val="0"/>
                        </a:spcBef>
                        <a:spcAft>
                          <a:spcPts val="1400"/>
                        </a:spcAft>
                      </a:pPr>
                      <a:r>
                        <a:rPr lang="en-US" sz="1800" dirty="0"/>
                        <a:t>Unit</a:t>
                      </a:r>
                      <a:endParaRPr lang="en-US" sz="1800" dirty="0">
                        <a:solidFill>
                          <a:srgbClr val="1F497D"/>
                        </a:solidFill>
                        <a:latin typeface="Calibri"/>
                        <a:ea typeface="Calibri"/>
                        <a:cs typeface="Times New Roman"/>
                      </a:endParaRPr>
                    </a:p>
                  </a:txBody>
                  <a:tcPr marL="66704" marR="66704" marT="0" marB="0"/>
                </a:tc>
                <a:tc>
                  <a:txBody>
                    <a:bodyPr/>
                    <a:lstStyle/>
                    <a:p>
                      <a:pPr marL="0" marR="0">
                        <a:lnSpc>
                          <a:spcPts val="1500"/>
                        </a:lnSpc>
                        <a:spcBef>
                          <a:spcPts val="0"/>
                        </a:spcBef>
                        <a:spcAft>
                          <a:spcPts val="1400"/>
                        </a:spcAft>
                      </a:pPr>
                      <a:r>
                        <a:rPr lang="en-US" sz="1800"/>
                        <a:t>Description</a:t>
                      </a:r>
                      <a:endParaRPr lang="en-US" sz="1800">
                        <a:solidFill>
                          <a:srgbClr val="1F497D"/>
                        </a:solidFill>
                        <a:latin typeface="Calibri"/>
                        <a:ea typeface="Calibri"/>
                        <a:cs typeface="Times New Roman"/>
                      </a:endParaRPr>
                    </a:p>
                  </a:txBody>
                  <a:tcPr marL="66704" marR="66704" marT="0" marB="0"/>
                </a:tc>
                <a:tc>
                  <a:txBody>
                    <a:bodyPr/>
                    <a:lstStyle/>
                    <a:p>
                      <a:pPr marL="0" marR="0">
                        <a:lnSpc>
                          <a:spcPts val="1500"/>
                        </a:lnSpc>
                        <a:spcBef>
                          <a:spcPts val="0"/>
                        </a:spcBef>
                        <a:spcAft>
                          <a:spcPts val="1400"/>
                        </a:spcAft>
                      </a:pPr>
                      <a:r>
                        <a:rPr lang="en-US" sz="1800" dirty="0"/>
                        <a:t>Type</a:t>
                      </a:r>
                      <a:endParaRPr lang="en-US" sz="1800" dirty="0">
                        <a:solidFill>
                          <a:srgbClr val="1F497D"/>
                        </a:solidFill>
                        <a:latin typeface="Calibri"/>
                        <a:ea typeface="Calibri"/>
                        <a:cs typeface="Times New Roman"/>
                      </a:endParaRPr>
                    </a:p>
                  </a:txBody>
                  <a:tcPr marL="66704" marR="66704" marT="0" marB="0"/>
                </a:tc>
                <a:extLst>
                  <a:ext uri="{0D108BD9-81ED-4DB2-BD59-A6C34878D82A}">
                    <a16:rowId xmlns:a16="http://schemas.microsoft.com/office/drawing/2014/main" val="10000"/>
                  </a:ext>
                </a:extLst>
              </a:tr>
              <a:tr h="660720">
                <a:tc>
                  <a:txBody>
                    <a:bodyPr/>
                    <a:lstStyle/>
                    <a:p>
                      <a:pPr marL="0" marR="0">
                        <a:lnSpc>
                          <a:spcPts val="1500"/>
                        </a:lnSpc>
                        <a:spcBef>
                          <a:spcPts val="700"/>
                        </a:spcBef>
                        <a:spcAft>
                          <a:spcPts val="700"/>
                        </a:spcAft>
                      </a:pPr>
                      <a:r>
                        <a:rPr lang="en-US" sz="1400"/>
                        <a:t>px</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Pixel. In CSS2 this is a relative measure, while in CSS3 it is absolute (1/96 of an inch).</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  (CSS2)</a:t>
                      </a:r>
                    </a:p>
                    <a:p>
                      <a:pPr marL="0" marR="0">
                        <a:lnSpc>
                          <a:spcPts val="1500"/>
                        </a:lnSpc>
                        <a:spcBef>
                          <a:spcPts val="700"/>
                        </a:spcBef>
                        <a:spcAft>
                          <a:spcPts val="700"/>
                        </a:spcAft>
                      </a:pPr>
                      <a:r>
                        <a:rPr lang="en-US" sz="1400"/>
                        <a:t>Absolute (CSS3)</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1"/>
                  </a:ext>
                </a:extLst>
              </a:tr>
              <a:tr h="676125">
                <a:tc>
                  <a:txBody>
                    <a:bodyPr/>
                    <a:lstStyle/>
                    <a:p>
                      <a:pPr marL="0" marR="0">
                        <a:lnSpc>
                          <a:spcPts val="1500"/>
                        </a:lnSpc>
                        <a:spcBef>
                          <a:spcPts val="700"/>
                        </a:spcBef>
                        <a:spcAft>
                          <a:spcPts val="700"/>
                        </a:spcAft>
                      </a:pPr>
                      <a:r>
                        <a:rPr lang="en-US" sz="1400"/>
                        <a:t>em</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Equal to the computed value of the font-size property of the element on which it is used. When used for font sizes, the em unit is in relation to the font size of the parent.</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2"/>
                  </a:ext>
                </a:extLst>
              </a:tr>
              <a:tr h="676125">
                <a:tc>
                  <a:txBody>
                    <a:bodyPr/>
                    <a:lstStyle/>
                    <a:p>
                      <a:pPr marL="0" marR="0">
                        <a:lnSpc>
                          <a:spcPts val="1500"/>
                        </a:lnSpc>
                        <a:spcBef>
                          <a:spcPts val="700"/>
                        </a:spcBef>
                        <a:spcAft>
                          <a:spcPts val="700"/>
                        </a:spcAft>
                      </a:pPr>
                      <a:r>
                        <a:rPr lang="en-US" sz="1400"/>
                        <a:t>%</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A measure that is always relative to another value. The precise meaning of % varies depending upon which property it is being used. </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3"/>
                  </a:ext>
                </a:extLst>
              </a:tr>
              <a:tr h="449508">
                <a:tc>
                  <a:txBody>
                    <a:bodyPr/>
                    <a:lstStyle/>
                    <a:p>
                      <a:pPr marL="0" marR="0">
                        <a:lnSpc>
                          <a:spcPts val="1500"/>
                        </a:lnSpc>
                        <a:spcBef>
                          <a:spcPts val="700"/>
                        </a:spcBef>
                        <a:spcAft>
                          <a:spcPts val="700"/>
                        </a:spcAft>
                      </a:pPr>
                      <a:r>
                        <a:rPr lang="en-US" sz="1400"/>
                        <a:t>ex</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A rarely used relative measure that expresses size in relation to the x-height of an element’s font.</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4"/>
                  </a:ext>
                </a:extLst>
              </a:tr>
              <a:tr h="676125">
                <a:tc>
                  <a:txBody>
                    <a:bodyPr/>
                    <a:lstStyle/>
                    <a:p>
                      <a:pPr marL="0" marR="0">
                        <a:lnSpc>
                          <a:spcPts val="1500"/>
                        </a:lnSpc>
                        <a:spcBef>
                          <a:spcPts val="700"/>
                        </a:spcBef>
                        <a:spcAft>
                          <a:spcPts val="700"/>
                        </a:spcAft>
                      </a:pPr>
                      <a:r>
                        <a:rPr lang="en-US" sz="1400"/>
                        <a:t>ch</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Another rarely used relative measure; this one expresses size in relation to the width of the zero ("0") character of an element’s font. </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p>
                    <a:p>
                      <a:pPr marL="0" marR="0">
                        <a:lnSpc>
                          <a:spcPts val="1500"/>
                        </a:lnSpc>
                        <a:spcBef>
                          <a:spcPts val="700"/>
                        </a:spcBef>
                        <a:spcAft>
                          <a:spcPts val="700"/>
                        </a:spcAft>
                      </a:pPr>
                      <a:r>
                        <a:rPr lang="en-US" sz="1400"/>
                        <a:t>(CSS3 only)</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5"/>
                  </a:ext>
                </a:extLst>
              </a:tr>
              <a:tr h="676125">
                <a:tc>
                  <a:txBody>
                    <a:bodyPr/>
                    <a:lstStyle/>
                    <a:p>
                      <a:pPr marL="0" marR="0">
                        <a:lnSpc>
                          <a:spcPts val="1500"/>
                        </a:lnSpc>
                        <a:spcBef>
                          <a:spcPts val="700"/>
                        </a:spcBef>
                        <a:spcAft>
                          <a:spcPts val="700"/>
                        </a:spcAft>
                      </a:pPr>
                      <a:r>
                        <a:rPr lang="en-US" sz="1400"/>
                        <a:t>rem</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Stands for root em, which is the font size of the root element. Unlike </a:t>
                      </a:r>
                      <a:r>
                        <a:rPr lang="en-US" sz="1800"/>
                        <a:t>em</a:t>
                      </a:r>
                      <a:r>
                        <a:rPr lang="en-US" sz="1400"/>
                        <a:t>, which may be different for each element, the </a:t>
                      </a:r>
                      <a:r>
                        <a:rPr lang="en-US" sz="1800"/>
                        <a:t>rem</a:t>
                      </a:r>
                      <a:r>
                        <a:rPr lang="en-US" sz="1400"/>
                        <a:t> is constant throughout the document.</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p>
                    <a:p>
                      <a:pPr marL="0" marR="0">
                        <a:lnSpc>
                          <a:spcPts val="1500"/>
                        </a:lnSpc>
                        <a:spcBef>
                          <a:spcPts val="700"/>
                        </a:spcBef>
                        <a:spcAft>
                          <a:spcPts val="700"/>
                        </a:spcAft>
                      </a:pPr>
                      <a:r>
                        <a:rPr lang="en-US" sz="1400"/>
                        <a:t>(CSS3 only)</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6"/>
                  </a:ext>
                </a:extLst>
              </a:tr>
              <a:tr h="907199">
                <a:tc>
                  <a:txBody>
                    <a:bodyPr/>
                    <a:lstStyle/>
                    <a:p>
                      <a:pPr marL="0" marR="0">
                        <a:lnSpc>
                          <a:spcPts val="1500"/>
                        </a:lnSpc>
                        <a:spcBef>
                          <a:spcPts val="700"/>
                        </a:spcBef>
                        <a:spcAft>
                          <a:spcPts val="700"/>
                        </a:spcAft>
                      </a:pPr>
                      <a:r>
                        <a:rPr lang="en-US" sz="1400"/>
                        <a:t>vw, vh</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Stands for viewport width and viewport height. Both are percentage values (between 0 and 100) of the viewport (browser window). This allows an item to change size when the viewport is resized.</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Relative</a:t>
                      </a:r>
                    </a:p>
                    <a:p>
                      <a:pPr marL="0" marR="0">
                        <a:lnSpc>
                          <a:spcPts val="1500"/>
                        </a:lnSpc>
                        <a:spcBef>
                          <a:spcPts val="700"/>
                        </a:spcBef>
                        <a:spcAft>
                          <a:spcPts val="700"/>
                        </a:spcAft>
                      </a:pPr>
                      <a:r>
                        <a:rPr lang="en-US" sz="1400" dirty="0"/>
                        <a:t>(CSS3 only)</a:t>
                      </a:r>
                      <a:endParaRPr lang="en-US" sz="1400" dirty="0">
                        <a:latin typeface="Calibri"/>
                        <a:ea typeface="Times New Roman"/>
                        <a:cs typeface="Times New Roman"/>
                      </a:endParaRPr>
                    </a:p>
                  </a:txBody>
                  <a:tcPr marL="66704" marR="66704"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858756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Units</a:t>
            </a:r>
          </a:p>
        </p:txBody>
      </p:sp>
      <p:graphicFrame>
        <p:nvGraphicFramePr>
          <p:cNvPr id="5" name="Table 4"/>
          <p:cNvGraphicFramePr>
            <a:graphicFrameLocks noGrp="1"/>
          </p:cNvGraphicFramePr>
          <p:nvPr>
            <p:extLst>
              <p:ext uri="{D42A27DB-BD31-4B8C-83A1-F6EECF244321}">
                <p14:modId xmlns:p14="http://schemas.microsoft.com/office/powerpoint/2010/main" val="955873429"/>
              </p:ext>
            </p:extLst>
          </p:nvPr>
        </p:nvGraphicFramePr>
        <p:xfrm>
          <a:off x="990600" y="1524000"/>
          <a:ext cx="6781800" cy="1981202"/>
        </p:xfrm>
        <a:graphic>
          <a:graphicData uri="http://schemas.openxmlformats.org/drawingml/2006/table">
            <a:tbl>
              <a:tblPr firstRow="1" firstCol="1">
                <a:tableStyleId>{5C22544A-7EE6-4342-B048-85BDC9FD1C3A}</a:tableStyleId>
              </a:tblPr>
              <a:tblGrid>
                <a:gridCol w="1108346">
                  <a:extLst>
                    <a:ext uri="{9D8B030D-6E8A-4147-A177-3AD203B41FA5}">
                      <a16:colId xmlns:a16="http://schemas.microsoft.com/office/drawing/2014/main" val="20000"/>
                    </a:ext>
                  </a:extLst>
                </a:gridCol>
                <a:gridCol w="4130977">
                  <a:extLst>
                    <a:ext uri="{9D8B030D-6E8A-4147-A177-3AD203B41FA5}">
                      <a16:colId xmlns:a16="http://schemas.microsoft.com/office/drawing/2014/main" val="20001"/>
                    </a:ext>
                  </a:extLst>
                </a:gridCol>
                <a:gridCol w="1542477">
                  <a:extLst>
                    <a:ext uri="{9D8B030D-6E8A-4147-A177-3AD203B41FA5}">
                      <a16:colId xmlns:a16="http://schemas.microsoft.com/office/drawing/2014/main" val="20002"/>
                    </a:ext>
                  </a:extLst>
                </a:gridCol>
              </a:tblGrid>
              <a:tr h="366982">
                <a:tc>
                  <a:txBody>
                    <a:bodyPr/>
                    <a:lstStyle/>
                    <a:p>
                      <a:pPr marL="0" marR="0">
                        <a:lnSpc>
                          <a:spcPts val="1500"/>
                        </a:lnSpc>
                        <a:spcBef>
                          <a:spcPts val="0"/>
                        </a:spcBef>
                        <a:spcAft>
                          <a:spcPts val="1400"/>
                        </a:spcAft>
                      </a:pPr>
                      <a:r>
                        <a:rPr lang="en-US" sz="1800" dirty="0"/>
                        <a:t>Unit</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Description</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Type</a:t>
                      </a:r>
                      <a:endParaRPr lang="en-US"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22844">
                <a:tc>
                  <a:txBody>
                    <a:bodyPr/>
                    <a:lstStyle/>
                    <a:p>
                      <a:pPr marL="0" marR="0">
                        <a:lnSpc>
                          <a:spcPts val="1500"/>
                        </a:lnSpc>
                        <a:spcBef>
                          <a:spcPts val="700"/>
                        </a:spcBef>
                        <a:spcAft>
                          <a:spcPts val="700"/>
                        </a:spcAft>
                      </a:pPr>
                      <a:r>
                        <a:rPr lang="en-US" sz="1400" dirty="0"/>
                        <a:t>in</a:t>
                      </a:r>
                      <a:endParaRPr lang="en-US" sz="1400" b="1"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Inches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22844">
                <a:tc>
                  <a:txBody>
                    <a:bodyPr/>
                    <a:lstStyle/>
                    <a:p>
                      <a:pPr marL="0" marR="0">
                        <a:lnSpc>
                          <a:spcPts val="1500"/>
                        </a:lnSpc>
                        <a:spcBef>
                          <a:spcPts val="700"/>
                        </a:spcBef>
                        <a:spcAft>
                          <a:spcPts val="700"/>
                        </a:spcAft>
                      </a:pPr>
                      <a:r>
                        <a:rPr lang="en-US" sz="1400"/>
                        <a:t>cm</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Centimeters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a:t>Absolute</a:t>
                      </a:r>
                      <a:endParaRPr lang="en-US" sz="14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22844">
                <a:tc>
                  <a:txBody>
                    <a:bodyPr/>
                    <a:lstStyle/>
                    <a:p>
                      <a:pPr marL="0" marR="0">
                        <a:lnSpc>
                          <a:spcPts val="1500"/>
                        </a:lnSpc>
                        <a:spcBef>
                          <a:spcPts val="700"/>
                        </a:spcBef>
                        <a:spcAft>
                          <a:spcPts val="700"/>
                        </a:spcAft>
                      </a:pPr>
                      <a:r>
                        <a:rPr lang="en-US" sz="1400"/>
                        <a:t>mm</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Millimeters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22844">
                <a:tc>
                  <a:txBody>
                    <a:bodyPr/>
                    <a:lstStyle/>
                    <a:p>
                      <a:pPr marL="0" marR="0">
                        <a:lnSpc>
                          <a:spcPts val="1500"/>
                        </a:lnSpc>
                        <a:spcBef>
                          <a:spcPts val="700"/>
                        </a:spcBef>
                        <a:spcAft>
                          <a:spcPts val="700"/>
                        </a:spcAft>
                      </a:pPr>
                      <a:r>
                        <a:rPr lang="en-US" sz="1400"/>
                        <a:t>pt</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Points (equal to 1/72 of an inch)</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22844">
                <a:tc>
                  <a:txBody>
                    <a:bodyPr/>
                    <a:lstStyle/>
                    <a:p>
                      <a:pPr marL="0" marR="0">
                        <a:lnSpc>
                          <a:spcPts val="1500"/>
                        </a:lnSpc>
                        <a:spcBef>
                          <a:spcPts val="700"/>
                        </a:spcBef>
                        <a:spcAft>
                          <a:spcPts val="700"/>
                        </a:spcAft>
                      </a:pPr>
                      <a:r>
                        <a:rPr lang="en-US" sz="1400"/>
                        <a:t>pc</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Pica (equal to 1/6 of an inch)</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54241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 in CSS</a:t>
            </a:r>
          </a:p>
        </p:txBody>
      </p:sp>
      <p:sp>
        <p:nvSpPr>
          <p:cNvPr id="3" name="Content Placeholder 2"/>
          <p:cNvSpPr>
            <a:spLocks noGrp="1"/>
          </p:cNvSpPr>
          <p:nvPr>
            <p:ph idx="1"/>
          </p:nvPr>
        </p:nvSpPr>
        <p:spPr>
          <a:xfrm>
            <a:off x="914400" y="1646237"/>
            <a:ext cx="7391400" cy="1935163"/>
          </a:xfrm>
        </p:spPr>
        <p:txBody>
          <a:bodyPr/>
          <a:lstStyle/>
          <a:p>
            <a:pPr>
              <a:buFont typeface="Wingdings" pitchFamily="2" charset="2"/>
              <a:buChar char="ü"/>
            </a:pPr>
            <a:r>
              <a:rPr lang="en-US" dirty="0"/>
              <a:t>It is often helpful to add comments to your style sheets. Comments take the form:</a:t>
            </a:r>
          </a:p>
        </p:txBody>
      </p:sp>
      <p:sp>
        <p:nvSpPr>
          <p:cNvPr id="4" name="Content Placeholder 3"/>
          <p:cNvSpPr>
            <a:spLocks noGrp="1"/>
          </p:cNvSpPr>
          <p:nvPr>
            <p:ph sz="quarter" idx="13"/>
          </p:nvPr>
        </p:nvSpPr>
        <p:spPr/>
        <p:txBody>
          <a:bodyPr>
            <a:normAutofit lnSpcReduction="10000"/>
          </a:bodyPr>
          <a:lstStyle/>
          <a:p>
            <a:endParaRPr lang="en-US"/>
          </a:p>
        </p:txBody>
      </p:sp>
      <p:sp>
        <p:nvSpPr>
          <p:cNvPr id="5" name="Rectangle 4"/>
          <p:cNvSpPr/>
          <p:nvPr/>
        </p:nvSpPr>
        <p:spPr>
          <a:xfrm>
            <a:off x="1775536" y="2590800"/>
            <a:ext cx="2608984" cy="369332"/>
          </a:xfrm>
          <a:prstGeom prst="rect">
            <a:avLst/>
          </a:prstGeom>
        </p:spPr>
        <p:txBody>
          <a:bodyPr wrap="none">
            <a:spAutoFit/>
          </a:bodyPr>
          <a:lstStyle/>
          <a:p>
            <a:r>
              <a:rPr lang="en-US" b="1" i="1" dirty="0"/>
              <a:t>/* comment goes here */</a:t>
            </a:r>
          </a:p>
        </p:txBody>
      </p:sp>
    </p:spTree>
    <p:extLst>
      <p:ext uri="{BB962C8B-B14F-4D97-AF65-F5344CB8AC3E}">
        <p14:creationId xmlns:p14="http://schemas.microsoft.com/office/powerpoint/2010/main" val="14868149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location</a:t>
            </a:r>
            <a:r>
              <a:rPr lang="en-US" dirty="0"/>
              <a:t> of styles</a:t>
            </a:r>
            <a:endParaRPr lang="en-US" dirty="0">
              <a:solidFill>
                <a:schemeClr val="tx2"/>
              </a:solidFill>
            </a:endParaRP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a:t>
            </a:r>
            <a:r>
              <a:rPr lang="en-US" dirty="0">
                <a:solidFill>
                  <a:schemeClr val="tx1"/>
                </a:solidFill>
              </a:rPr>
              <a:t>7</a:t>
            </a:r>
          </a:p>
        </p:txBody>
      </p:sp>
    </p:spTree>
    <p:extLst>
      <p:ext uri="{BB962C8B-B14F-4D97-AF65-F5344CB8AC3E}">
        <p14:creationId xmlns:p14="http://schemas.microsoft.com/office/powerpoint/2010/main" val="574374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TotalTime>
  <Words>10156</Words>
  <Application>Microsoft Office PowerPoint</Application>
  <PresentationFormat>On-screen Show (4:3)</PresentationFormat>
  <Paragraphs>1008</Paragraphs>
  <Slides>180</Slides>
  <Notes>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180</vt:i4>
      </vt:variant>
    </vt:vector>
  </HeadingPairs>
  <TitlesOfParts>
    <vt:vector size="192" baseType="lpstr">
      <vt:lpstr>Arial</vt:lpstr>
      <vt:lpstr>Calibri</vt:lpstr>
      <vt:lpstr>Consolas</vt:lpstr>
      <vt:lpstr>Constantia</vt:lpstr>
      <vt:lpstr>Courier New</vt:lpstr>
      <vt:lpstr>Rockwell</vt:lpstr>
      <vt:lpstr>Rockwell Condensed</vt:lpstr>
      <vt:lpstr>Rockwell Extra Bold</vt:lpstr>
      <vt:lpstr>Times New Roman</vt:lpstr>
      <vt:lpstr>Wingdings</vt:lpstr>
      <vt:lpstr>Office Theme</vt:lpstr>
      <vt:lpstr>Visio</vt:lpstr>
      <vt:lpstr>WEB TECHNOLOGY AND ITS APPLICATIONS</vt:lpstr>
      <vt:lpstr>PowerPoint Presentation</vt:lpstr>
      <vt:lpstr>HTML 1: Overview</vt:lpstr>
      <vt:lpstr>HTML defined + its history</vt:lpstr>
      <vt:lpstr>Brief History of HTML</vt:lpstr>
      <vt:lpstr>HTML Syntax</vt:lpstr>
      <vt:lpstr>Markup</vt:lpstr>
      <vt:lpstr>Sample ad hoc markup</vt:lpstr>
      <vt:lpstr>What is the W3C?</vt:lpstr>
      <vt:lpstr>XHTML</vt:lpstr>
      <vt:lpstr>XHTML</vt:lpstr>
      <vt:lpstr>XHTML</vt:lpstr>
      <vt:lpstr>Standards Movement</vt:lpstr>
      <vt:lpstr>Validators</vt:lpstr>
      <vt:lpstr>How about an example</vt:lpstr>
      <vt:lpstr>XHTML 2.0 and WHATWG</vt:lpstr>
      <vt:lpstr>HTML5</vt:lpstr>
      <vt:lpstr>HTML5</vt:lpstr>
      <vt:lpstr>HTML5 Support in Browsers</vt:lpstr>
      <vt:lpstr>HTML SYNTAX</vt:lpstr>
      <vt:lpstr>Elements and Attributes</vt:lpstr>
      <vt:lpstr>What HTML lets you do</vt:lpstr>
      <vt:lpstr>Elements and Attributes</vt:lpstr>
      <vt:lpstr>Nesting HTML elements</vt:lpstr>
      <vt:lpstr>Hierarchy of elements</vt:lpstr>
      <vt:lpstr>Nesting HTML elements</vt:lpstr>
      <vt:lpstr>SEMANTIC MARKUP</vt:lpstr>
      <vt:lpstr>Semantic Markup</vt:lpstr>
      <vt:lpstr>Structure</vt:lpstr>
      <vt:lpstr>Semantic Markup</vt:lpstr>
      <vt:lpstr>STRUCTURE OF HTML</vt:lpstr>
      <vt:lpstr>Simplest HTML document</vt:lpstr>
      <vt:lpstr>A more complete document</vt:lpstr>
      <vt:lpstr>DOCTYPE</vt:lpstr>
      <vt:lpstr>HTML, Head, and Body</vt:lpstr>
      <vt:lpstr>Head and Body</vt:lpstr>
      <vt:lpstr>Inside the head</vt:lpstr>
      <vt:lpstr>Inside the head</vt:lpstr>
      <vt:lpstr>QUICK TOUR OF HTML</vt:lpstr>
      <vt:lpstr>Why a quick tour?</vt:lpstr>
      <vt:lpstr>Sample Document</vt:lpstr>
      <vt:lpstr>Headings</vt:lpstr>
      <vt:lpstr>Headings</vt:lpstr>
      <vt:lpstr>Headings</vt:lpstr>
      <vt:lpstr>Paragraphs</vt:lpstr>
      <vt:lpstr>Divisions</vt:lpstr>
      <vt:lpstr>Using div elements</vt:lpstr>
      <vt:lpstr>Links</vt:lpstr>
      <vt:lpstr>Types of Links</vt:lpstr>
      <vt:lpstr>Different link destinations</vt:lpstr>
      <vt:lpstr>Link Text</vt:lpstr>
      <vt:lpstr>URL Absolute Referencing</vt:lpstr>
      <vt:lpstr>URL Relative Referencing</vt:lpstr>
      <vt:lpstr>URL Relative Referencing</vt:lpstr>
      <vt:lpstr>Pathnames</vt:lpstr>
      <vt:lpstr>URL Relative Referencing</vt:lpstr>
      <vt:lpstr>URL Relative Referencing</vt:lpstr>
      <vt:lpstr>Inline Text Elements</vt:lpstr>
      <vt:lpstr>Images</vt:lpstr>
      <vt:lpstr>Images</vt:lpstr>
      <vt:lpstr>Lists</vt:lpstr>
      <vt:lpstr>Lists</vt:lpstr>
      <vt:lpstr>Character Entities</vt:lpstr>
      <vt:lpstr>PowerPoint Presentation</vt:lpstr>
      <vt:lpstr>HTML SEMANTIC ELEMENTS</vt:lpstr>
      <vt:lpstr>Header and Footer</vt:lpstr>
      <vt:lpstr>Header and Footer</vt:lpstr>
      <vt:lpstr>Header and Footer</vt:lpstr>
      <vt:lpstr>Heading Groups</vt:lpstr>
      <vt:lpstr>Navigation</vt:lpstr>
      <vt:lpstr>Navigation</vt:lpstr>
      <vt:lpstr>Articles and Sections</vt:lpstr>
      <vt:lpstr>Sections versus Divs</vt:lpstr>
      <vt:lpstr>Figure and Figure Captions</vt:lpstr>
      <vt:lpstr>Figure and Figure Captions</vt:lpstr>
      <vt:lpstr>Aside</vt:lpstr>
      <vt:lpstr>XHTML    versus    HTML5</vt:lpstr>
      <vt:lpstr>CSS 1: Introduction</vt:lpstr>
      <vt:lpstr>Objectives</vt:lpstr>
      <vt:lpstr>WHAT IS CSS?</vt:lpstr>
      <vt:lpstr>What is CSS?</vt:lpstr>
      <vt:lpstr>What is CSS?</vt:lpstr>
      <vt:lpstr>Benefits of CSS</vt:lpstr>
      <vt:lpstr>CSS Versions</vt:lpstr>
      <vt:lpstr>Browser Adoption</vt:lpstr>
      <vt:lpstr>CSS Syntax</vt:lpstr>
      <vt:lpstr>CSS Syntax</vt:lpstr>
      <vt:lpstr>Declaration Blocks</vt:lpstr>
      <vt:lpstr>Selectors</vt:lpstr>
      <vt:lpstr>Properties</vt:lpstr>
      <vt:lpstr>Properties</vt:lpstr>
      <vt:lpstr>Properties</vt:lpstr>
      <vt:lpstr>Values</vt:lpstr>
      <vt:lpstr>Color Values</vt:lpstr>
      <vt:lpstr>Units of Measurement</vt:lpstr>
      <vt:lpstr>Relative Units</vt:lpstr>
      <vt:lpstr>Absolute Units</vt:lpstr>
      <vt:lpstr>Comments in CSS</vt:lpstr>
      <vt:lpstr>location of styles</vt:lpstr>
      <vt:lpstr>Actually there are three …</vt:lpstr>
      <vt:lpstr>Style Locations</vt:lpstr>
      <vt:lpstr>Inline Styles</vt:lpstr>
      <vt:lpstr>Embedded Style Sheet </vt:lpstr>
      <vt:lpstr>External Style Sheet</vt:lpstr>
      <vt:lpstr>SELECTORS</vt:lpstr>
      <vt:lpstr>Selectors</vt:lpstr>
      <vt:lpstr>Element Selectors</vt:lpstr>
      <vt:lpstr>Grouped Selectors</vt:lpstr>
      <vt:lpstr>Reset</vt:lpstr>
      <vt:lpstr>Class Selectors</vt:lpstr>
      <vt:lpstr>Class Selectors</vt:lpstr>
      <vt:lpstr>Id Selectors</vt:lpstr>
      <vt:lpstr>Id Selectors</vt:lpstr>
      <vt:lpstr>Id versus Class Selectors</vt:lpstr>
      <vt:lpstr>Attribute Selectors</vt:lpstr>
      <vt:lpstr>Attribute Selectors</vt:lpstr>
      <vt:lpstr>Attribute Selectors</vt:lpstr>
      <vt:lpstr>Pseudo Selectors </vt:lpstr>
      <vt:lpstr>Pseudo Selectors</vt:lpstr>
      <vt:lpstr>PowerPoint Presentation</vt:lpstr>
      <vt:lpstr>Contextual Selectors</vt:lpstr>
      <vt:lpstr>Contextual Selectors</vt:lpstr>
      <vt:lpstr>Contextual Selectors in Action</vt:lpstr>
      <vt:lpstr>Descendant Selector</vt:lpstr>
      <vt:lpstr>The cascade: how styles interact</vt:lpstr>
      <vt:lpstr>Why Conflict Happens</vt:lpstr>
      <vt:lpstr>Cascade</vt:lpstr>
      <vt:lpstr>Cascade Principles</vt:lpstr>
      <vt:lpstr>Inheritance</vt:lpstr>
      <vt:lpstr>Inheritance</vt:lpstr>
      <vt:lpstr>Inheritance</vt:lpstr>
      <vt:lpstr>Inheritance</vt:lpstr>
      <vt:lpstr>Specificity</vt:lpstr>
      <vt:lpstr>Specificity</vt:lpstr>
      <vt:lpstr>Specificity</vt:lpstr>
      <vt:lpstr>Specificity Algorithm</vt:lpstr>
      <vt:lpstr>Specificity Algorithm</vt:lpstr>
      <vt:lpstr>Location</vt:lpstr>
      <vt:lpstr>Location</vt:lpstr>
      <vt:lpstr>Location</vt:lpstr>
      <vt:lpstr>Location</vt:lpstr>
      <vt:lpstr>The BOX MODEL</vt:lpstr>
      <vt:lpstr>The Box Model</vt:lpstr>
      <vt:lpstr>The Box Model</vt:lpstr>
      <vt:lpstr>Background</vt:lpstr>
      <vt:lpstr>Background Properties</vt:lpstr>
      <vt:lpstr>Background Repeat</vt:lpstr>
      <vt:lpstr>Background Position</vt:lpstr>
      <vt:lpstr>Borders</vt:lpstr>
      <vt:lpstr>Borders</vt:lpstr>
      <vt:lpstr>Shortcut notation</vt:lpstr>
      <vt:lpstr>Margins and Padding</vt:lpstr>
      <vt:lpstr>Margins</vt:lpstr>
      <vt:lpstr>Collapsing Margins</vt:lpstr>
      <vt:lpstr>Collapsing Margins</vt:lpstr>
      <vt:lpstr>Width and Height</vt:lpstr>
      <vt:lpstr>Width and Height</vt:lpstr>
      <vt:lpstr>Width and Height</vt:lpstr>
      <vt:lpstr>PowerPoint Presentation</vt:lpstr>
      <vt:lpstr>Width and Height</vt:lpstr>
      <vt:lpstr>Overflow Property</vt:lpstr>
      <vt:lpstr>Sizing Elements</vt:lpstr>
      <vt:lpstr>PowerPoint Presentation</vt:lpstr>
      <vt:lpstr>Developer Tools</vt:lpstr>
      <vt:lpstr>Developer Tools</vt:lpstr>
      <vt:lpstr>TEXT STYLING</vt:lpstr>
      <vt:lpstr>Text Properties</vt:lpstr>
      <vt:lpstr>Font-Family</vt:lpstr>
      <vt:lpstr>Specifying the Font-Family</vt:lpstr>
      <vt:lpstr>Generic Font-Family</vt:lpstr>
      <vt:lpstr>@font-face</vt:lpstr>
      <vt:lpstr>Font Sizes</vt:lpstr>
      <vt:lpstr>Font Sizes</vt:lpstr>
      <vt:lpstr>How to use ems and percents</vt:lpstr>
      <vt:lpstr>How to use ems and percents</vt:lpstr>
      <vt:lpstr>How to use ems and percents</vt:lpstr>
      <vt:lpstr>ems and percents</vt:lpstr>
      <vt:lpstr>The rem unit</vt:lpstr>
      <vt:lpstr>The rem unit</vt:lpstr>
      <vt:lpstr>End of Module 1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1: Overview</dc:title>
  <dc:creator>Ganesh</dc:creator>
  <cp:lastModifiedBy>Ganesh DR</cp:lastModifiedBy>
  <cp:revision>52</cp:revision>
  <dcterms:created xsi:type="dcterms:W3CDTF">2006-08-16T00:00:00Z</dcterms:created>
  <dcterms:modified xsi:type="dcterms:W3CDTF">2021-05-10T10:06:42Z</dcterms:modified>
</cp:coreProperties>
</file>